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0" r:id="rId4"/>
  </p:sldMasterIdLst>
  <p:notesMasterIdLst>
    <p:notesMasterId r:id="rId30"/>
  </p:notesMasterIdLst>
  <p:sldIdLst>
    <p:sldId id="256" r:id="rId5"/>
    <p:sldId id="326" r:id="rId6"/>
    <p:sldId id="258" r:id="rId7"/>
    <p:sldId id="340" r:id="rId8"/>
    <p:sldId id="341" r:id="rId9"/>
    <p:sldId id="329" r:id="rId10"/>
    <p:sldId id="283" r:id="rId11"/>
    <p:sldId id="342" r:id="rId12"/>
    <p:sldId id="267" r:id="rId13"/>
    <p:sldId id="296" r:id="rId14"/>
    <p:sldId id="354" r:id="rId15"/>
    <p:sldId id="260" r:id="rId16"/>
    <p:sldId id="324" r:id="rId17"/>
    <p:sldId id="261" r:id="rId18"/>
    <p:sldId id="311" r:id="rId19"/>
    <p:sldId id="295" r:id="rId20"/>
    <p:sldId id="297" r:id="rId21"/>
    <p:sldId id="279" r:id="rId22"/>
    <p:sldId id="352" r:id="rId23"/>
    <p:sldId id="356" r:id="rId24"/>
    <p:sldId id="353" r:id="rId25"/>
    <p:sldId id="358" r:id="rId26"/>
    <p:sldId id="351" r:id="rId27"/>
    <p:sldId id="357" r:id="rId28"/>
    <p:sldId id="301" r:id="rId29"/>
  </p:sldIdLst>
  <p:sldSz cx="12192000" cy="6858000"/>
  <p:notesSz cx="6889750" cy="46577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00"/>
    <a:srgbClr val="FFC000"/>
    <a:srgbClr val="94F5FA"/>
    <a:srgbClr val="0CDFE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9384A-2E5D-44B6-A674-5C0E7D571206}" v="1" dt="2023-06-02T13:32:24.822"/>
    <p1510:client id="{2E22C107-D90B-4B91-9342-EEAF25D048BC}" v="256" dt="2023-08-31T02:39:58.595"/>
    <p1510:client id="{5EB6C87E-82C1-4498-AFA5-85506C0FC0DA}" v="17" dt="2023-06-02T10:59:06.805"/>
    <p1510:client id="{E9595910-6B85-4E30-B84D-6DCF0B4E57FB}" v="52" dt="2023-06-01T11:02:02.305"/>
    <p1510:client id="{EF061B1A-C943-4B12-8933-784A62E3C52F}" v="2" dt="2023-05-31T12:54:50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7741" autoAdjust="0"/>
  </p:normalViewPr>
  <p:slideViewPr>
    <p:cSldViewPr snapToGrid="0">
      <p:cViewPr varScale="1">
        <p:scale>
          <a:sx n="62" d="100"/>
          <a:sy n="62" d="100"/>
        </p:scale>
        <p:origin x="10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arina Flader" userId="S::c.flader@modell365.de::f8ec7e19-7e07-4999-987e-f4d7335b47bb" providerId="AD" clId="Web-{2E22C107-D90B-4B91-9342-EEAF25D048BC}"/>
    <pc:docChg chg="addSld modSld sldOrd">
      <pc:chgData name="Catharina Flader" userId="S::c.flader@modell365.de::f8ec7e19-7e07-4999-987e-f4d7335b47bb" providerId="AD" clId="Web-{2E22C107-D90B-4B91-9342-EEAF25D048BC}" dt="2023-08-31T02:39:58.595" v="203" actId="20577"/>
      <pc:docMkLst>
        <pc:docMk/>
      </pc:docMkLst>
      <pc:sldChg chg="ord">
        <pc:chgData name="Catharina Flader" userId="S::c.flader@modell365.de::f8ec7e19-7e07-4999-987e-f4d7335b47bb" providerId="AD" clId="Web-{2E22C107-D90B-4B91-9342-EEAF25D048BC}" dt="2023-08-31T02:17:14.689" v="43"/>
        <pc:sldMkLst>
          <pc:docMk/>
          <pc:sldMk cId="3490537919" sldId="297"/>
        </pc:sldMkLst>
      </pc:sldChg>
      <pc:sldChg chg="modSp">
        <pc:chgData name="Catharina Flader" userId="S::c.flader@modell365.de::f8ec7e19-7e07-4999-987e-f4d7335b47bb" providerId="AD" clId="Web-{2E22C107-D90B-4B91-9342-EEAF25D048BC}" dt="2023-08-31T02:17:01.345" v="42" actId="20577"/>
        <pc:sldMkLst>
          <pc:docMk/>
          <pc:sldMk cId="3756261082" sldId="311"/>
        </pc:sldMkLst>
        <pc:spChg chg="mod">
          <ac:chgData name="Catharina Flader" userId="S::c.flader@modell365.de::f8ec7e19-7e07-4999-987e-f4d7335b47bb" providerId="AD" clId="Web-{2E22C107-D90B-4B91-9342-EEAF25D048BC}" dt="2023-08-31T02:17:01.345" v="42" actId="20577"/>
          <ac:spMkLst>
            <pc:docMk/>
            <pc:sldMk cId="3756261082" sldId="311"/>
            <ac:spMk id="10" creationId="{9FA7A68F-45B0-455F-B4CE-465749509AEB}"/>
          </ac:spMkLst>
        </pc:spChg>
      </pc:sldChg>
      <pc:sldChg chg="addSp modSp">
        <pc:chgData name="Catharina Flader" userId="S::c.flader@modell365.de::f8ec7e19-7e07-4999-987e-f4d7335b47bb" providerId="AD" clId="Web-{2E22C107-D90B-4B91-9342-EEAF25D048BC}" dt="2023-08-31T02:36:57.923" v="157" actId="20577"/>
        <pc:sldMkLst>
          <pc:docMk/>
          <pc:sldMk cId="1893622477" sldId="351"/>
        </pc:sldMkLst>
        <pc:spChg chg="mod">
          <ac:chgData name="Catharina Flader" userId="S::c.flader@modell365.de::f8ec7e19-7e07-4999-987e-f4d7335b47bb" providerId="AD" clId="Web-{2E22C107-D90B-4B91-9342-EEAF25D048BC}" dt="2023-08-31T02:30:37.220" v="92" actId="20577"/>
          <ac:spMkLst>
            <pc:docMk/>
            <pc:sldMk cId="1893622477" sldId="351"/>
            <ac:spMk id="2" creationId="{C0EF79B6-70C3-637B-2A10-B3FEE84710DF}"/>
          </ac:spMkLst>
        </pc:spChg>
        <pc:spChg chg="add mod">
          <ac:chgData name="Catharina Flader" userId="S::c.flader@modell365.de::f8ec7e19-7e07-4999-987e-f4d7335b47bb" providerId="AD" clId="Web-{2E22C107-D90B-4B91-9342-EEAF25D048BC}" dt="2023-08-31T02:36:57.923" v="157" actId="20577"/>
          <ac:spMkLst>
            <pc:docMk/>
            <pc:sldMk cId="1893622477" sldId="351"/>
            <ac:spMk id="3" creationId="{2E3C19F4-1325-B3EC-C591-639BA2CDF6E6}"/>
          </ac:spMkLst>
        </pc:spChg>
        <pc:spChg chg="mod">
          <ac:chgData name="Catharina Flader" userId="S::c.flader@modell365.de::f8ec7e19-7e07-4999-987e-f4d7335b47bb" providerId="AD" clId="Web-{2E22C107-D90B-4B91-9342-EEAF25D048BC}" dt="2023-08-31T02:29:01.720" v="90" actId="20577"/>
          <ac:spMkLst>
            <pc:docMk/>
            <pc:sldMk cId="1893622477" sldId="351"/>
            <ac:spMk id="9" creationId="{C4CC49A3-354D-98DE-CCDE-322921E40B3C}"/>
          </ac:spMkLst>
        </pc:spChg>
        <pc:graphicFrameChg chg="mod modGraphic">
          <ac:chgData name="Catharina Flader" userId="S::c.flader@modell365.de::f8ec7e19-7e07-4999-987e-f4d7335b47bb" providerId="AD" clId="Web-{2E22C107-D90B-4B91-9342-EEAF25D048BC}" dt="2023-08-31T02:30:42.751" v="98"/>
          <ac:graphicFrameMkLst>
            <pc:docMk/>
            <pc:sldMk cId="1893622477" sldId="351"/>
            <ac:graphicFrameMk id="8" creationId="{42976BCA-B9B1-34EA-7903-562CA87D41C6}"/>
          </ac:graphicFrameMkLst>
        </pc:graphicFrameChg>
      </pc:sldChg>
      <pc:sldChg chg="modSp">
        <pc:chgData name="Catharina Flader" userId="S::c.flader@modell365.de::f8ec7e19-7e07-4999-987e-f4d7335b47bb" providerId="AD" clId="Web-{2E22C107-D90B-4B91-9342-EEAF25D048BC}" dt="2023-08-31T02:28:24.470" v="73" actId="20577"/>
        <pc:sldMkLst>
          <pc:docMk/>
          <pc:sldMk cId="1710746472" sldId="353"/>
        </pc:sldMkLst>
        <pc:spChg chg="mod">
          <ac:chgData name="Catharina Flader" userId="S::c.flader@modell365.de::f8ec7e19-7e07-4999-987e-f4d7335b47bb" providerId="AD" clId="Web-{2E22C107-D90B-4B91-9342-EEAF25D048BC}" dt="2023-08-31T02:28:24.470" v="73" actId="20577"/>
          <ac:spMkLst>
            <pc:docMk/>
            <pc:sldMk cId="1710746472" sldId="353"/>
            <ac:spMk id="4" creationId="{2A4CA2C6-6519-B0EA-F8FB-95479F14A93F}"/>
          </ac:spMkLst>
        </pc:spChg>
      </pc:sldChg>
      <pc:sldChg chg="modSp">
        <pc:chgData name="Catharina Flader" userId="S::c.flader@modell365.de::f8ec7e19-7e07-4999-987e-f4d7335b47bb" providerId="AD" clId="Web-{2E22C107-D90B-4B91-9342-EEAF25D048BC}" dt="2023-08-31T02:16:36.595" v="41"/>
        <pc:sldMkLst>
          <pc:docMk/>
          <pc:sldMk cId="3832325002" sldId="354"/>
        </pc:sldMkLst>
        <pc:graphicFrameChg chg="mod modGraphic">
          <ac:chgData name="Catharina Flader" userId="S::c.flader@modell365.de::f8ec7e19-7e07-4999-987e-f4d7335b47bb" providerId="AD" clId="Web-{2E22C107-D90B-4B91-9342-EEAF25D048BC}" dt="2023-08-31T02:16:36.595" v="41"/>
          <ac:graphicFrameMkLst>
            <pc:docMk/>
            <pc:sldMk cId="3832325002" sldId="354"/>
            <ac:graphicFrameMk id="8" creationId="{15F70ED5-AF45-ABC7-12BC-D6029DB992E9}"/>
          </ac:graphicFrameMkLst>
        </pc:graphicFrameChg>
      </pc:sldChg>
      <pc:sldChg chg="modSp">
        <pc:chgData name="Catharina Flader" userId="S::c.flader@modell365.de::f8ec7e19-7e07-4999-987e-f4d7335b47bb" providerId="AD" clId="Web-{2E22C107-D90B-4B91-9342-EEAF25D048BC}" dt="2023-08-31T02:18:24.720" v="52" actId="20577"/>
        <pc:sldMkLst>
          <pc:docMk/>
          <pc:sldMk cId="3500654225" sldId="356"/>
        </pc:sldMkLst>
        <pc:spChg chg="mod">
          <ac:chgData name="Catharina Flader" userId="S::c.flader@modell365.de::f8ec7e19-7e07-4999-987e-f4d7335b47bb" providerId="AD" clId="Web-{2E22C107-D90B-4B91-9342-EEAF25D048BC}" dt="2023-08-31T02:18:24.720" v="52" actId="20577"/>
          <ac:spMkLst>
            <pc:docMk/>
            <pc:sldMk cId="3500654225" sldId="356"/>
            <ac:spMk id="7" creationId="{8CDD1521-6F41-277A-AECC-4BA31D0A6728}"/>
          </ac:spMkLst>
        </pc:spChg>
      </pc:sldChg>
      <pc:sldChg chg="addSp delSp modSp add replId">
        <pc:chgData name="Catharina Flader" userId="S::c.flader@modell365.de::f8ec7e19-7e07-4999-987e-f4d7335b47bb" providerId="AD" clId="Web-{2E22C107-D90B-4B91-9342-EEAF25D048BC}" dt="2023-08-31T02:39:30.814" v="198" actId="20577"/>
        <pc:sldMkLst>
          <pc:docMk/>
          <pc:sldMk cId="3570145179" sldId="357"/>
        </pc:sldMkLst>
        <pc:spChg chg="mod">
          <ac:chgData name="Catharina Flader" userId="S::c.flader@modell365.de::f8ec7e19-7e07-4999-987e-f4d7335b47bb" providerId="AD" clId="Web-{2E22C107-D90B-4B91-9342-EEAF25D048BC}" dt="2023-08-31T02:39:30.814" v="198" actId="20577"/>
          <ac:spMkLst>
            <pc:docMk/>
            <pc:sldMk cId="3570145179" sldId="357"/>
            <ac:spMk id="2" creationId="{C0EF79B6-70C3-637B-2A10-B3FEE84710DF}"/>
          </ac:spMkLst>
        </pc:spChg>
        <pc:spChg chg="del">
          <ac:chgData name="Catharina Flader" userId="S::c.flader@modell365.de::f8ec7e19-7e07-4999-987e-f4d7335b47bb" providerId="AD" clId="Web-{2E22C107-D90B-4B91-9342-EEAF25D048BC}" dt="2023-08-31T02:37:17.892" v="161"/>
          <ac:spMkLst>
            <pc:docMk/>
            <pc:sldMk cId="3570145179" sldId="357"/>
            <ac:spMk id="3" creationId="{2E3C19F4-1325-B3EC-C591-639BA2CDF6E6}"/>
          </ac:spMkLst>
        </pc:spChg>
        <pc:spChg chg="del">
          <ac:chgData name="Catharina Flader" userId="S::c.flader@modell365.de::f8ec7e19-7e07-4999-987e-f4d7335b47bb" providerId="AD" clId="Web-{2E22C107-D90B-4B91-9342-EEAF25D048BC}" dt="2023-08-31T02:37:22.970" v="163"/>
          <ac:spMkLst>
            <pc:docMk/>
            <pc:sldMk cId="3570145179" sldId="357"/>
            <ac:spMk id="9" creationId="{C4CC49A3-354D-98DE-CCDE-322921E40B3C}"/>
          </ac:spMkLst>
        </pc:spChg>
        <pc:spChg chg="add mod">
          <ac:chgData name="Catharina Flader" userId="S::c.flader@modell365.de::f8ec7e19-7e07-4999-987e-f4d7335b47bb" providerId="AD" clId="Web-{2E22C107-D90B-4B91-9342-EEAF25D048BC}" dt="2023-08-31T02:39:11.954" v="194" actId="20577"/>
          <ac:spMkLst>
            <pc:docMk/>
            <pc:sldMk cId="3570145179" sldId="357"/>
            <ac:spMk id="10" creationId="{3B753502-6C97-6304-B462-E067856B24E4}"/>
          </ac:spMkLst>
        </pc:spChg>
        <pc:graphicFrameChg chg="del">
          <ac:chgData name="Catharina Flader" userId="S::c.flader@modell365.de::f8ec7e19-7e07-4999-987e-f4d7335b47bb" providerId="AD" clId="Web-{2E22C107-D90B-4B91-9342-EEAF25D048BC}" dt="2023-08-31T02:37:05.095" v="159"/>
          <ac:graphicFrameMkLst>
            <pc:docMk/>
            <pc:sldMk cId="3570145179" sldId="357"/>
            <ac:graphicFrameMk id="8" creationId="{42976BCA-B9B1-34EA-7903-562CA87D41C6}"/>
          </ac:graphicFrameMkLst>
        </pc:graphicFrameChg>
      </pc:sldChg>
      <pc:sldChg chg="modSp add replId">
        <pc:chgData name="Catharina Flader" userId="S::c.flader@modell365.de::f8ec7e19-7e07-4999-987e-f4d7335b47bb" providerId="AD" clId="Web-{2E22C107-D90B-4B91-9342-EEAF25D048BC}" dt="2023-08-31T02:39:58.595" v="203" actId="20577"/>
        <pc:sldMkLst>
          <pc:docMk/>
          <pc:sldMk cId="4284092011" sldId="358"/>
        </pc:sldMkLst>
        <pc:spChg chg="mod">
          <ac:chgData name="Catharina Flader" userId="S::c.flader@modell365.de::f8ec7e19-7e07-4999-987e-f4d7335b47bb" providerId="AD" clId="Web-{2E22C107-D90B-4B91-9342-EEAF25D048BC}" dt="2023-08-31T02:39:45.829" v="199" actId="20577"/>
          <ac:spMkLst>
            <pc:docMk/>
            <pc:sldMk cId="4284092011" sldId="358"/>
            <ac:spMk id="2" creationId="{C0EF79B6-70C3-637B-2A10-B3FEE84710DF}"/>
          </ac:spMkLst>
        </pc:spChg>
        <pc:spChg chg="mod">
          <ac:chgData name="Catharina Flader" userId="S::c.flader@modell365.de::f8ec7e19-7e07-4999-987e-f4d7335b47bb" providerId="AD" clId="Web-{2E22C107-D90B-4B91-9342-EEAF25D048BC}" dt="2023-08-31T02:39:58.595" v="203" actId="20577"/>
          <ac:spMkLst>
            <pc:docMk/>
            <pc:sldMk cId="4284092011" sldId="358"/>
            <ac:spMk id="10" creationId="{3B753502-6C97-6304-B462-E067856B24E4}"/>
          </ac:spMkLst>
        </pc:spChg>
      </pc:sldChg>
    </pc:docChg>
  </pc:docChgLst>
  <pc:docChgLst>
    <pc:chgData name="Frank  Schäfer" userId="S::frank@modell365.de::941b3121-f3f4-4448-baa1-fab1db23e80c" providerId="AD" clId="Web-{EF061B1A-C943-4B12-8933-784A62E3C52F}"/>
    <pc:docChg chg="modSld">
      <pc:chgData name="Frank  Schäfer" userId="S::frank@modell365.de::941b3121-f3f4-4448-baa1-fab1db23e80c" providerId="AD" clId="Web-{EF061B1A-C943-4B12-8933-784A62E3C52F}" dt="2023-05-31T12:54:50.652" v="1" actId="20577"/>
      <pc:docMkLst>
        <pc:docMk/>
      </pc:docMkLst>
      <pc:sldChg chg="modSp">
        <pc:chgData name="Frank  Schäfer" userId="S::frank@modell365.de::941b3121-f3f4-4448-baa1-fab1db23e80c" providerId="AD" clId="Web-{EF061B1A-C943-4B12-8933-784A62E3C52F}" dt="2023-05-31T12:54:50.652" v="1" actId="20577"/>
        <pc:sldMkLst>
          <pc:docMk/>
          <pc:sldMk cId="2067232955" sldId="329"/>
        </pc:sldMkLst>
        <pc:spChg chg="mod">
          <ac:chgData name="Frank  Schäfer" userId="S::frank@modell365.de::941b3121-f3f4-4448-baa1-fab1db23e80c" providerId="AD" clId="Web-{EF061B1A-C943-4B12-8933-784A62E3C52F}" dt="2023-05-31T12:54:50.652" v="1" actId="20577"/>
          <ac:spMkLst>
            <pc:docMk/>
            <pc:sldMk cId="2067232955" sldId="329"/>
            <ac:spMk id="3" creationId="{1BF083A9-AB50-CBF1-30C5-467D8E89E793}"/>
          </ac:spMkLst>
        </pc:spChg>
      </pc:sldChg>
    </pc:docChg>
  </pc:docChgLst>
  <pc:docChgLst>
    <pc:chgData name="Frank  Schäfer" userId="S::frank@modell365.de::941b3121-f3f4-4448-baa1-fab1db23e80c" providerId="AD" clId="Web-{1B79384A-2E5D-44B6-A674-5C0E7D571206}"/>
    <pc:docChg chg="modSld">
      <pc:chgData name="Frank  Schäfer" userId="S::frank@modell365.de::941b3121-f3f4-4448-baa1-fab1db23e80c" providerId="AD" clId="Web-{1B79384A-2E5D-44B6-A674-5C0E7D571206}" dt="2023-06-02T13:32:24.822" v="0" actId="20577"/>
      <pc:docMkLst>
        <pc:docMk/>
      </pc:docMkLst>
      <pc:sldChg chg="modSp">
        <pc:chgData name="Frank  Schäfer" userId="S::frank@modell365.de::941b3121-f3f4-4448-baa1-fab1db23e80c" providerId="AD" clId="Web-{1B79384A-2E5D-44B6-A674-5C0E7D571206}" dt="2023-06-02T13:32:24.822" v="0" actId="20577"/>
        <pc:sldMkLst>
          <pc:docMk/>
          <pc:sldMk cId="2067232955" sldId="329"/>
        </pc:sldMkLst>
        <pc:spChg chg="mod">
          <ac:chgData name="Frank  Schäfer" userId="S::frank@modell365.de::941b3121-f3f4-4448-baa1-fab1db23e80c" providerId="AD" clId="Web-{1B79384A-2E5D-44B6-A674-5C0E7D571206}" dt="2023-06-02T13:32:24.822" v="0" actId="20577"/>
          <ac:spMkLst>
            <pc:docMk/>
            <pc:sldMk cId="2067232955" sldId="329"/>
            <ac:spMk id="3" creationId="{1BF083A9-AB50-CBF1-30C5-467D8E89E793}"/>
          </ac:spMkLst>
        </pc:spChg>
      </pc:sldChg>
    </pc:docChg>
  </pc:docChgLst>
  <pc:docChgLst>
    <pc:chgData name="Catharina Flader" userId="S::c.flader@modell365.de::f8ec7e19-7e07-4999-987e-f4d7335b47bb" providerId="AD" clId="Web-{E9595910-6B85-4E30-B84D-6DCF0B4E57FB}"/>
    <pc:docChg chg="modSld sldOrd">
      <pc:chgData name="Catharina Flader" userId="S::c.flader@modell365.de::f8ec7e19-7e07-4999-987e-f4d7335b47bb" providerId="AD" clId="Web-{E9595910-6B85-4E30-B84D-6DCF0B4E57FB}" dt="2023-06-01T11:02:02.305" v="51" actId="20577"/>
      <pc:docMkLst>
        <pc:docMk/>
      </pc:docMkLst>
      <pc:sldChg chg="ord">
        <pc:chgData name="Catharina Flader" userId="S::c.flader@modell365.de::f8ec7e19-7e07-4999-987e-f4d7335b47bb" providerId="AD" clId="Web-{E9595910-6B85-4E30-B84D-6DCF0B4E57FB}" dt="2023-06-01T10:57:38.023" v="0"/>
        <pc:sldMkLst>
          <pc:docMk/>
          <pc:sldMk cId="3932120200" sldId="267"/>
        </pc:sldMkLst>
      </pc:sldChg>
      <pc:sldChg chg="modSp">
        <pc:chgData name="Catharina Flader" userId="S::c.flader@modell365.de::f8ec7e19-7e07-4999-987e-f4d7335b47bb" providerId="AD" clId="Web-{E9595910-6B85-4E30-B84D-6DCF0B4E57FB}" dt="2023-06-01T11:02:02.305" v="51" actId="20577"/>
        <pc:sldMkLst>
          <pc:docMk/>
          <pc:sldMk cId="3756261082" sldId="311"/>
        </pc:sldMkLst>
        <pc:spChg chg="mod">
          <ac:chgData name="Catharina Flader" userId="S::c.flader@modell365.de::f8ec7e19-7e07-4999-987e-f4d7335b47bb" providerId="AD" clId="Web-{E9595910-6B85-4E30-B84D-6DCF0B4E57FB}" dt="2023-06-01T11:02:02.305" v="51" actId="20577"/>
          <ac:spMkLst>
            <pc:docMk/>
            <pc:sldMk cId="3756261082" sldId="311"/>
            <ac:spMk id="10" creationId="{9FA7A68F-45B0-455F-B4CE-465749509AEB}"/>
          </ac:spMkLst>
        </pc:spChg>
      </pc:sldChg>
    </pc:docChg>
  </pc:docChgLst>
  <pc:docChgLst>
    <pc:chgData name="Catharina Flader" userId="S::c.flader@modell365.de::f8ec7e19-7e07-4999-987e-f4d7335b47bb" providerId="AD" clId="Web-{5EB6C87E-82C1-4498-AFA5-85506C0FC0DA}"/>
    <pc:docChg chg="modSld">
      <pc:chgData name="Catharina Flader" userId="S::c.flader@modell365.de::f8ec7e19-7e07-4999-987e-f4d7335b47bb" providerId="AD" clId="Web-{5EB6C87E-82C1-4498-AFA5-85506C0FC0DA}" dt="2023-06-02T10:59:06.805" v="12" actId="14100"/>
      <pc:docMkLst>
        <pc:docMk/>
      </pc:docMkLst>
      <pc:sldChg chg="modSp">
        <pc:chgData name="Catharina Flader" userId="S::c.flader@modell365.de::f8ec7e19-7e07-4999-987e-f4d7335b47bb" providerId="AD" clId="Web-{5EB6C87E-82C1-4498-AFA5-85506C0FC0DA}" dt="2023-06-02T10:58:42.290" v="7" actId="20577"/>
        <pc:sldMkLst>
          <pc:docMk/>
          <pc:sldMk cId="538975463" sldId="283"/>
        </pc:sldMkLst>
        <pc:spChg chg="mod">
          <ac:chgData name="Catharina Flader" userId="S::c.flader@modell365.de::f8ec7e19-7e07-4999-987e-f4d7335b47bb" providerId="AD" clId="Web-{5EB6C87E-82C1-4498-AFA5-85506C0FC0DA}" dt="2023-06-02T10:58:42.290" v="7" actId="20577"/>
          <ac:spMkLst>
            <pc:docMk/>
            <pc:sldMk cId="538975463" sldId="283"/>
            <ac:spMk id="5122" creationId="{B71275BA-7CD3-4234-A814-E02AA0715696}"/>
          </ac:spMkLst>
        </pc:spChg>
      </pc:sldChg>
      <pc:sldChg chg="modSp">
        <pc:chgData name="Catharina Flader" userId="S::c.flader@modell365.de::f8ec7e19-7e07-4999-987e-f4d7335b47bb" providerId="AD" clId="Web-{5EB6C87E-82C1-4498-AFA5-85506C0FC0DA}" dt="2023-06-02T10:59:06.805" v="12" actId="14100"/>
        <pc:sldMkLst>
          <pc:docMk/>
          <pc:sldMk cId="1764649840" sldId="342"/>
        </pc:sldMkLst>
        <pc:spChg chg="mod">
          <ac:chgData name="Catharina Flader" userId="S::c.flader@modell365.de::f8ec7e19-7e07-4999-987e-f4d7335b47bb" providerId="AD" clId="Web-{5EB6C87E-82C1-4498-AFA5-85506C0FC0DA}" dt="2023-06-02T10:59:06.805" v="12" actId="14100"/>
          <ac:spMkLst>
            <pc:docMk/>
            <pc:sldMk cId="1764649840" sldId="342"/>
            <ac:spMk id="5" creationId="{E9D9C114-FBE3-70CD-B2EE-6674E704B70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117FD-B67C-43AE-B792-4F940ECE36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FBC88-DFC3-48B8-AA10-9D413523A014}">
      <dgm:prSet custT="1"/>
      <dgm:spPr/>
      <dgm:t>
        <a:bodyPr/>
        <a:lstStyle/>
        <a:p>
          <a:pPr>
            <a:tabLst>
              <a:tab pos="2328863" algn="l"/>
            </a:tabLst>
          </a:pPr>
          <a:r>
            <a:rPr lang="de-DE" sz="2800" b="1" dirty="0"/>
            <a:t>Dauer:</a:t>
          </a:r>
          <a:r>
            <a:rPr lang="de-DE" sz="2800" dirty="0"/>
            <a:t> 	15 Monate </a:t>
          </a:r>
          <a:endParaRPr lang="en-US" sz="2800" dirty="0"/>
        </a:p>
      </dgm:t>
    </dgm:pt>
    <dgm:pt modelId="{28F48F2A-E7EE-4545-9F7B-00CA55BFD0E0}" type="parTrans" cxnId="{A2E3E6CD-E16E-49F1-801B-A2888E0A6DD3}">
      <dgm:prSet/>
      <dgm:spPr/>
      <dgm:t>
        <a:bodyPr/>
        <a:lstStyle/>
        <a:p>
          <a:endParaRPr lang="en-US"/>
        </a:p>
      </dgm:t>
    </dgm:pt>
    <dgm:pt modelId="{E9685777-3CA6-4661-B81C-8877C6A0792D}" type="sibTrans" cxnId="{A2E3E6CD-E16E-49F1-801B-A2888E0A6DD3}">
      <dgm:prSet/>
      <dgm:spPr/>
      <dgm:t>
        <a:bodyPr/>
        <a:lstStyle/>
        <a:p>
          <a:endParaRPr lang="en-US"/>
        </a:p>
      </dgm:t>
    </dgm:pt>
    <dgm:pt modelId="{2562674F-ABE5-4D31-BB43-77CCD55942FC}">
      <dgm:prSet custT="1"/>
      <dgm:spPr/>
      <dgm:t>
        <a:bodyPr/>
        <a:lstStyle/>
        <a:p>
          <a:pPr>
            <a:tabLst>
              <a:tab pos="2328863" algn="l"/>
            </a:tabLst>
          </a:pPr>
          <a:r>
            <a:rPr lang="de-DE" sz="2800" b="1" dirty="0"/>
            <a:t>Aufbau:</a:t>
          </a:r>
          <a:r>
            <a:rPr lang="de-DE" sz="2800" dirty="0"/>
            <a:t> 	12 Module</a:t>
          </a:r>
          <a:br>
            <a:rPr lang="de-DE" sz="2800" dirty="0"/>
          </a:br>
          <a:r>
            <a:rPr lang="de-DE" sz="2800" dirty="0"/>
            <a:t>	</a:t>
          </a:r>
          <a:r>
            <a:rPr lang="de-DE" sz="2400" dirty="0"/>
            <a:t>1 – 5 = Basismodule  </a:t>
          </a:r>
          <a:br>
            <a:rPr lang="de-DE" sz="2400" dirty="0"/>
          </a:br>
          <a:r>
            <a:rPr lang="de-DE" sz="2400" dirty="0"/>
            <a:t>	6 – 12 Aufbaumodule </a:t>
          </a:r>
          <a:endParaRPr lang="en-US" sz="2800" dirty="0"/>
        </a:p>
      </dgm:t>
    </dgm:pt>
    <dgm:pt modelId="{530EB12A-9AEF-4D57-9333-E1316D44BCD4}" type="parTrans" cxnId="{41775C97-3489-4BEE-AAE4-BA99E8CA41C1}">
      <dgm:prSet/>
      <dgm:spPr/>
      <dgm:t>
        <a:bodyPr/>
        <a:lstStyle/>
        <a:p>
          <a:endParaRPr lang="en-US"/>
        </a:p>
      </dgm:t>
    </dgm:pt>
    <dgm:pt modelId="{B0A91BAA-613E-44CC-8355-39857FCC4ECA}" type="sibTrans" cxnId="{41775C97-3489-4BEE-AAE4-BA99E8CA41C1}">
      <dgm:prSet/>
      <dgm:spPr/>
      <dgm:t>
        <a:bodyPr/>
        <a:lstStyle/>
        <a:p>
          <a:endParaRPr lang="en-US"/>
        </a:p>
      </dgm:t>
    </dgm:pt>
    <dgm:pt modelId="{18051FDA-677D-4D08-A507-4C371F55326D}">
      <dgm:prSet custT="1"/>
      <dgm:spPr/>
      <dgm:t>
        <a:bodyPr/>
        <a:lstStyle/>
        <a:p>
          <a:pPr>
            <a:tabLst>
              <a:tab pos="2328863" algn="l"/>
            </a:tabLst>
          </a:pPr>
          <a:r>
            <a:rPr lang="de-DE" sz="2800" b="1" dirty="0"/>
            <a:t>Durchführung:</a:t>
          </a:r>
          <a:r>
            <a:rPr lang="de-DE" sz="2800" dirty="0"/>
            <a:t> 	Trainer-Tandems </a:t>
          </a:r>
          <a:br>
            <a:rPr lang="de-DE" sz="2800" dirty="0"/>
          </a:br>
          <a:r>
            <a:rPr lang="de-DE" sz="2800" dirty="0"/>
            <a:t>	(Fachkraft + Betroffene)</a:t>
          </a:r>
          <a:br>
            <a:rPr lang="de-DE" sz="2800" dirty="0"/>
          </a:br>
          <a:r>
            <a:rPr lang="de-DE" sz="2800" dirty="0"/>
            <a:t>	</a:t>
          </a:r>
          <a:r>
            <a:rPr lang="de-DE" sz="1800" dirty="0"/>
            <a:t>Sichtweise aus  unterschiedlichen Perspektiven und 	Vorleben der Zusammenarbeit.</a:t>
          </a:r>
          <a:endParaRPr lang="en-US" sz="1800" dirty="0"/>
        </a:p>
      </dgm:t>
    </dgm:pt>
    <dgm:pt modelId="{47F2EBF4-21F5-4515-8ED9-385121442F10}" type="parTrans" cxnId="{A8532117-8728-4315-B4EB-DFA8BC724D5D}">
      <dgm:prSet/>
      <dgm:spPr/>
      <dgm:t>
        <a:bodyPr/>
        <a:lstStyle/>
        <a:p>
          <a:endParaRPr lang="en-US"/>
        </a:p>
      </dgm:t>
    </dgm:pt>
    <dgm:pt modelId="{565CAA50-D342-4D2E-850C-104F57436CFF}" type="sibTrans" cxnId="{A8532117-8728-4315-B4EB-DFA8BC724D5D}">
      <dgm:prSet/>
      <dgm:spPr/>
      <dgm:t>
        <a:bodyPr/>
        <a:lstStyle/>
        <a:p>
          <a:endParaRPr lang="en-US"/>
        </a:p>
      </dgm:t>
    </dgm:pt>
    <dgm:pt modelId="{14F50BE7-99BB-4A26-9F09-DE8DB0F3DA0F}" type="pres">
      <dgm:prSet presAssocID="{9AF117FD-B67C-43AE-B792-4F940ECE36D0}" presName="linear" presStyleCnt="0">
        <dgm:presLayoutVars>
          <dgm:animLvl val="lvl"/>
          <dgm:resizeHandles val="exact"/>
        </dgm:presLayoutVars>
      </dgm:prSet>
      <dgm:spPr/>
    </dgm:pt>
    <dgm:pt modelId="{33F55200-FFE2-4AE5-A2DA-587720331712}" type="pres">
      <dgm:prSet presAssocID="{E64FBC88-DFC3-48B8-AA10-9D413523A014}" presName="parentText" presStyleLbl="node1" presStyleIdx="0" presStyleCnt="3" custScaleY="51912">
        <dgm:presLayoutVars>
          <dgm:chMax val="0"/>
          <dgm:bulletEnabled val="1"/>
        </dgm:presLayoutVars>
      </dgm:prSet>
      <dgm:spPr/>
    </dgm:pt>
    <dgm:pt modelId="{EFAE1692-C6BF-4704-802B-74AA17AF5899}" type="pres">
      <dgm:prSet presAssocID="{E9685777-3CA6-4661-B81C-8877C6A0792D}" presName="spacer" presStyleCnt="0"/>
      <dgm:spPr/>
    </dgm:pt>
    <dgm:pt modelId="{1CA0DBA3-5C3F-40D6-8F9F-97F6BAB02D5E}" type="pres">
      <dgm:prSet presAssocID="{2562674F-ABE5-4D31-BB43-77CCD55942FC}" presName="parentText" presStyleLbl="node1" presStyleIdx="1" presStyleCnt="3" custLinFactY="8243" custLinFactNeighborX="405" custLinFactNeighborY="100000">
        <dgm:presLayoutVars>
          <dgm:chMax val="0"/>
          <dgm:bulletEnabled val="1"/>
        </dgm:presLayoutVars>
      </dgm:prSet>
      <dgm:spPr/>
    </dgm:pt>
    <dgm:pt modelId="{679432B1-821A-446D-8321-0CF14A2400A1}" type="pres">
      <dgm:prSet presAssocID="{B0A91BAA-613E-44CC-8355-39857FCC4ECA}" presName="spacer" presStyleCnt="0"/>
      <dgm:spPr/>
    </dgm:pt>
    <dgm:pt modelId="{5EF5DF31-253D-453C-A833-A9BAE4F41ED7}" type="pres">
      <dgm:prSet presAssocID="{18051FDA-677D-4D08-A507-4C371F55326D}" presName="parentText" presStyleLbl="node1" presStyleIdx="2" presStyleCnt="3" custLinFactY="5421" custLinFactNeighborY="100000">
        <dgm:presLayoutVars>
          <dgm:chMax val="0"/>
          <dgm:bulletEnabled val="1"/>
        </dgm:presLayoutVars>
      </dgm:prSet>
      <dgm:spPr/>
    </dgm:pt>
  </dgm:ptLst>
  <dgm:cxnLst>
    <dgm:cxn modelId="{A8532117-8728-4315-B4EB-DFA8BC724D5D}" srcId="{9AF117FD-B67C-43AE-B792-4F940ECE36D0}" destId="{18051FDA-677D-4D08-A507-4C371F55326D}" srcOrd="2" destOrd="0" parTransId="{47F2EBF4-21F5-4515-8ED9-385121442F10}" sibTransId="{565CAA50-D342-4D2E-850C-104F57436CFF}"/>
    <dgm:cxn modelId="{87993C42-EF61-4CAD-B984-9A5758F2DEA8}" type="presOf" srcId="{2562674F-ABE5-4D31-BB43-77CCD55942FC}" destId="{1CA0DBA3-5C3F-40D6-8F9F-97F6BAB02D5E}" srcOrd="0" destOrd="0" presId="urn:microsoft.com/office/officeart/2005/8/layout/vList2"/>
    <dgm:cxn modelId="{58429351-54EF-49E4-8643-04D0EC45F475}" type="presOf" srcId="{9AF117FD-B67C-43AE-B792-4F940ECE36D0}" destId="{14F50BE7-99BB-4A26-9F09-DE8DB0F3DA0F}" srcOrd="0" destOrd="0" presId="urn:microsoft.com/office/officeart/2005/8/layout/vList2"/>
    <dgm:cxn modelId="{41775C97-3489-4BEE-AAE4-BA99E8CA41C1}" srcId="{9AF117FD-B67C-43AE-B792-4F940ECE36D0}" destId="{2562674F-ABE5-4D31-BB43-77CCD55942FC}" srcOrd="1" destOrd="0" parTransId="{530EB12A-9AEF-4D57-9333-E1316D44BCD4}" sibTransId="{B0A91BAA-613E-44CC-8355-39857FCC4ECA}"/>
    <dgm:cxn modelId="{A2E3E6CD-E16E-49F1-801B-A2888E0A6DD3}" srcId="{9AF117FD-B67C-43AE-B792-4F940ECE36D0}" destId="{E64FBC88-DFC3-48B8-AA10-9D413523A014}" srcOrd="0" destOrd="0" parTransId="{28F48F2A-E7EE-4545-9F7B-00CA55BFD0E0}" sibTransId="{E9685777-3CA6-4661-B81C-8877C6A0792D}"/>
    <dgm:cxn modelId="{A8AFC1DF-3D31-4226-A57E-3462EF91C630}" type="presOf" srcId="{18051FDA-677D-4D08-A507-4C371F55326D}" destId="{5EF5DF31-253D-453C-A833-A9BAE4F41ED7}" srcOrd="0" destOrd="0" presId="urn:microsoft.com/office/officeart/2005/8/layout/vList2"/>
    <dgm:cxn modelId="{89CC00E3-11E3-4A3D-8309-0B7B51B7CBE8}" type="presOf" srcId="{E64FBC88-DFC3-48B8-AA10-9D413523A014}" destId="{33F55200-FFE2-4AE5-A2DA-587720331712}" srcOrd="0" destOrd="0" presId="urn:microsoft.com/office/officeart/2005/8/layout/vList2"/>
    <dgm:cxn modelId="{0CA2BC31-8C3B-4627-86BB-EF572FDAF67D}" type="presParOf" srcId="{14F50BE7-99BB-4A26-9F09-DE8DB0F3DA0F}" destId="{33F55200-FFE2-4AE5-A2DA-587720331712}" srcOrd="0" destOrd="0" presId="urn:microsoft.com/office/officeart/2005/8/layout/vList2"/>
    <dgm:cxn modelId="{03DA447D-2F90-47DF-B825-F86FF4C5AF89}" type="presParOf" srcId="{14F50BE7-99BB-4A26-9F09-DE8DB0F3DA0F}" destId="{EFAE1692-C6BF-4704-802B-74AA17AF5899}" srcOrd="1" destOrd="0" presId="urn:microsoft.com/office/officeart/2005/8/layout/vList2"/>
    <dgm:cxn modelId="{D37C7A12-85DB-4E7F-A3FA-7C1974E5DF41}" type="presParOf" srcId="{14F50BE7-99BB-4A26-9F09-DE8DB0F3DA0F}" destId="{1CA0DBA3-5C3F-40D6-8F9F-97F6BAB02D5E}" srcOrd="2" destOrd="0" presId="urn:microsoft.com/office/officeart/2005/8/layout/vList2"/>
    <dgm:cxn modelId="{24BC9DB5-19A4-4DFC-86FA-9CCCB194C082}" type="presParOf" srcId="{14F50BE7-99BB-4A26-9F09-DE8DB0F3DA0F}" destId="{679432B1-821A-446D-8321-0CF14A2400A1}" srcOrd="3" destOrd="0" presId="urn:microsoft.com/office/officeart/2005/8/layout/vList2"/>
    <dgm:cxn modelId="{A4439163-3521-4720-8C03-855B57D8BC81}" type="presParOf" srcId="{14F50BE7-99BB-4A26-9F09-DE8DB0F3DA0F}" destId="{5EF5DF31-253D-453C-A833-A9BAE4F41E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55200-FFE2-4AE5-A2DA-587720331712}">
      <dsp:nvSpPr>
        <dsp:cNvPr id="0" name=""/>
        <dsp:cNvSpPr/>
      </dsp:nvSpPr>
      <dsp:spPr>
        <a:xfrm>
          <a:off x="0" y="372643"/>
          <a:ext cx="7622943" cy="947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328863" algn="l"/>
            </a:tabLst>
          </a:pPr>
          <a:r>
            <a:rPr lang="de-DE" sz="2800" b="1" kern="1200" dirty="0"/>
            <a:t>Dauer:</a:t>
          </a:r>
          <a:r>
            <a:rPr lang="de-DE" sz="2800" kern="1200" dirty="0"/>
            <a:t> 	15 Monate </a:t>
          </a:r>
          <a:endParaRPr lang="en-US" sz="2800" kern="1200" dirty="0"/>
        </a:p>
      </dsp:txBody>
      <dsp:txXfrm>
        <a:off x="46253" y="418896"/>
        <a:ext cx="7530437" cy="854991"/>
      </dsp:txXfrm>
    </dsp:sp>
    <dsp:sp modelId="{1CA0DBA3-5C3F-40D6-8F9F-97F6BAB02D5E}">
      <dsp:nvSpPr>
        <dsp:cNvPr id="0" name=""/>
        <dsp:cNvSpPr/>
      </dsp:nvSpPr>
      <dsp:spPr>
        <a:xfrm>
          <a:off x="0" y="1839232"/>
          <a:ext cx="7622943" cy="182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328863" algn="l"/>
            </a:tabLst>
          </a:pPr>
          <a:r>
            <a:rPr lang="de-DE" sz="2800" b="1" kern="1200" dirty="0"/>
            <a:t>Aufbau:</a:t>
          </a:r>
          <a:r>
            <a:rPr lang="de-DE" sz="2800" kern="1200" dirty="0"/>
            <a:t> 	12 Module</a:t>
          </a:r>
          <a:br>
            <a:rPr lang="de-DE" sz="2800" kern="1200" dirty="0"/>
          </a:br>
          <a:r>
            <a:rPr lang="de-DE" sz="2800" kern="1200" dirty="0"/>
            <a:t>	</a:t>
          </a:r>
          <a:r>
            <a:rPr lang="de-DE" sz="2400" kern="1200" dirty="0"/>
            <a:t>1 – 5 = Basismodule  </a:t>
          </a:r>
          <a:br>
            <a:rPr lang="de-DE" sz="2400" kern="1200" dirty="0"/>
          </a:br>
          <a:r>
            <a:rPr lang="de-DE" sz="2400" kern="1200" dirty="0"/>
            <a:t>	6 – 12 Aufbaumodule </a:t>
          </a:r>
          <a:endParaRPr lang="en-US" sz="2800" kern="1200" dirty="0"/>
        </a:p>
      </dsp:txBody>
      <dsp:txXfrm>
        <a:off x="89099" y="1928331"/>
        <a:ext cx="7444745" cy="1647002"/>
      </dsp:txXfrm>
    </dsp:sp>
    <dsp:sp modelId="{5EF5DF31-253D-453C-A833-A9BAE4F41ED7}">
      <dsp:nvSpPr>
        <dsp:cNvPr id="0" name=""/>
        <dsp:cNvSpPr/>
      </dsp:nvSpPr>
      <dsp:spPr>
        <a:xfrm>
          <a:off x="0" y="3797245"/>
          <a:ext cx="7622943" cy="182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328863" algn="l"/>
            </a:tabLst>
          </a:pPr>
          <a:r>
            <a:rPr lang="de-DE" sz="2800" b="1" kern="1200" dirty="0"/>
            <a:t>Durchführung:</a:t>
          </a:r>
          <a:r>
            <a:rPr lang="de-DE" sz="2800" kern="1200" dirty="0"/>
            <a:t> 	Trainer-Tandems </a:t>
          </a:r>
          <a:br>
            <a:rPr lang="de-DE" sz="2800" kern="1200" dirty="0"/>
          </a:br>
          <a:r>
            <a:rPr lang="de-DE" sz="2800" kern="1200" dirty="0"/>
            <a:t>	(Fachkraft + Betroffene)</a:t>
          </a:r>
          <a:br>
            <a:rPr lang="de-DE" sz="2800" kern="1200" dirty="0"/>
          </a:br>
          <a:r>
            <a:rPr lang="de-DE" sz="2800" kern="1200" dirty="0"/>
            <a:t>	</a:t>
          </a:r>
          <a:r>
            <a:rPr lang="de-DE" sz="1800" kern="1200" dirty="0"/>
            <a:t>Sichtweise aus  unterschiedlichen Perspektiven und 	Vorleben der Zusammenarbeit.</a:t>
          </a:r>
          <a:endParaRPr lang="en-US" sz="1800" kern="1200" dirty="0"/>
        </a:p>
      </dsp:txBody>
      <dsp:txXfrm>
        <a:off x="89099" y="3886344"/>
        <a:ext cx="7444745" cy="164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233695"/>
          </a:xfrm>
          <a:prstGeom prst="rect">
            <a:avLst/>
          </a:prstGeom>
        </p:spPr>
        <p:txBody>
          <a:bodyPr vert="horz" lIns="65979" tIns="32990" rIns="65979" bIns="32990" rtlCol="0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233695"/>
          </a:xfrm>
          <a:prstGeom prst="rect">
            <a:avLst/>
          </a:prstGeom>
        </p:spPr>
        <p:txBody>
          <a:bodyPr vert="horz" lIns="65979" tIns="32990" rIns="65979" bIns="32990" rtlCol="0"/>
          <a:lstStyle>
            <a:lvl1pPr algn="r">
              <a:defRPr sz="900"/>
            </a:lvl1pPr>
          </a:lstStyle>
          <a:p>
            <a:fld id="{C16E93AC-AF5F-4085-93EF-D929EA1E6B5F}" type="datetimeFigureOut">
              <a:rPr lang="de-DE" smtClean="0"/>
              <a:t>11.04.2025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75" y="582613"/>
            <a:ext cx="2794000" cy="1571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979" tIns="32990" rIns="65979" bIns="3299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2241529"/>
            <a:ext cx="5511800" cy="1833980"/>
          </a:xfrm>
          <a:prstGeom prst="rect">
            <a:avLst/>
          </a:prstGeom>
        </p:spPr>
        <p:txBody>
          <a:bodyPr vert="horz" lIns="65979" tIns="32990" rIns="65979" bIns="3299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4424032"/>
            <a:ext cx="2985558" cy="233694"/>
          </a:xfrm>
          <a:prstGeom prst="rect">
            <a:avLst/>
          </a:prstGeom>
        </p:spPr>
        <p:txBody>
          <a:bodyPr vert="horz" lIns="65979" tIns="32990" rIns="65979" bIns="32990" rtlCol="0" anchor="b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8" y="4424032"/>
            <a:ext cx="2985558" cy="233694"/>
          </a:xfrm>
          <a:prstGeom prst="rect">
            <a:avLst/>
          </a:prstGeom>
        </p:spPr>
        <p:txBody>
          <a:bodyPr vert="horz" lIns="65979" tIns="32990" rIns="65979" bIns="32990" rtlCol="0" anchor="b"/>
          <a:lstStyle>
            <a:lvl1pPr algn="r">
              <a:defRPr sz="900"/>
            </a:lvl1pPr>
          </a:lstStyle>
          <a:p>
            <a:fld id="{2100AB2D-ED58-49AB-B5F9-58B36E8580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6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 einwerfen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95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23913" y="795338"/>
            <a:ext cx="5765800" cy="3243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1.Praktikum: Dem Rollenwechsel nachspüren - Wie ist es auf „der anderen Seite“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2.Prakikum: Erstes Mutig-Sein / Ausprobieren - Was kann ich anbieten und wie?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7E85E0E2-148C-41F1-91E1-E59CAE530811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0986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E07AC54B-54BF-445E-9E5C-080FA0ED78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D1E5E7-1CC6-40AF-A6B2-E1B069010D5F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B4E70A-FB02-4C56-9FC8-A8A51530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94" y="3"/>
            <a:ext cx="3075139" cy="5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9" tIns="48755" rIns="97509" bIns="48755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500">
                <a:solidFill>
                  <a:srgbClr val="FFFFFF"/>
                </a:solidFill>
                <a:cs typeface="+mn-ea" charset="0"/>
              </a:rPr>
              <a:t>24.04.18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ACB335A-2872-4C22-9A2E-5CAA7C98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94" y="9721108"/>
            <a:ext cx="3075139" cy="5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9" tIns="48755" rIns="97509" bIns="48755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fld id="{43B8D17A-73CA-4627-88B1-476B71A299F3}" type="slidenum">
              <a:rPr lang="de-DE" altLang="de-DE" sz="1500">
                <a:solidFill>
                  <a:srgbClr val="FFFFFF"/>
                </a:solidFill>
                <a:cs typeface="+mn-ea" charset="0"/>
              </a:rPr>
              <a:pPr>
                <a:lnSpc>
                  <a:spcPct val="100000"/>
                </a:lnSpc>
              </a:pPr>
              <a:t>12</a:t>
            </a:fld>
            <a:endParaRPr lang="de-DE" altLang="de-DE" sz="1500">
              <a:solidFill>
                <a:srgbClr val="FFFFFF"/>
              </a:solidFill>
              <a:cs typeface="+mn-ea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7FB4A96-65A0-4338-9A5F-7FD3FE819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9" tIns="50705" rIns="97509" bIns="50705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de-DE" altLang="de-DE" sz="1300">
                <a:solidFill>
                  <a:srgbClr val="FFFFFF"/>
                </a:solidFill>
                <a:latin typeface="Calibri" panose="020F0502020204030204" pitchFamily="34" charset="0"/>
                <a:cs typeface="+mn-ea" charset="0"/>
              </a:rPr>
              <a:t>24.04.18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EC03753-B5D5-4870-9A8F-9E97710487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66763"/>
            <a:ext cx="6824663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3D07B8EE-643A-489D-911F-C3273752BD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3"/>
            <a:ext cx="5683250" cy="4605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33914" indent="-232195" eaLnBrk="1">
              <a:spcBef>
                <a:spcPct val="0"/>
              </a:spcBef>
              <a:tabLst>
                <a:tab pos="486748" algn="l"/>
                <a:tab pos="973496" algn="l"/>
                <a:tab pos="1460244" algn="l"/>
                <a:tab pos="1946992" algn="l"/>
                <a:tab pos="2433740" algn="l"/>
                <a:tab pos="2920488" algn="l"/>
                <a:tab pos="3407236" algn="l"/>
                <a:tab pos="3893983" algn="l"/>
                <a:tab pos="4380731" algn="l"/>
                <a:tab pos="4867479" algn="l"/>
                <a:tab pos="5354228" algn="l"/>
                <a:tab pos="5840975" algn="l"/>
              </a:tabLst>
            </a:pPr>
            <a:endParaRPr lang="de-DE" altLang="de-DE" sz="1400" b="1" u="sng" dirty="0">
              <a:latin typeface="Arial" panose="020B0604020202020204" pitchFamily="34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7E771C2F-FB6D-4C1F-81ED-895A6A5DA1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Intensivwohngruppentreffen Mai 2019</a:t>
            </a:r>
          </a:p>
        </p:txBody>
      </p:sp>
    </p:spTree>
    <p:extLst>
      <p:ext uri="{BB962C8B-B14F-4D97-AF65-F5344CB8AC3E}">
        <p14:creationId xmlns:p14="http://schemas.microsoft.com/office/powerpoint/2010/main" val="2969712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Ergebnissicherung (Fotos)</a:t>
            </a:r>
          </a:p>
          <a:p>
            <a:r>
              <a:rPr lang="de-DE" sz="1200" dirty="0"/>
              <a:t>Zwischen den Modulen: Nachwirken und Selbstfürsorge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3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123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F090400-679B-4487-82CD-9CBAD88A3D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1768F0-302B-444F-9BFC-13EDB923FBDB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665BBDF2-D471-4AB9-BBAA-4C587EB4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3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600">
                <a:solidFill>
                  <a:srgbClr val="FFFFFF"/>
                </a:solidFill>
                <a:cs typeface="+mn-ea" charset="0"/>
              </a:rPr>
              <a:t>24.04.18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56C65A3B-1523-4C2A-A0CD-9B8ACDAD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10651027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fld id="{718E8DB4-0407-45C5-B377-0478370A61D2}" type="slidenum">
              <a:rPr lang="de-DE" altLang="de-DE" sz="1600">
                <a:solidFill>
                  <a:srgbClr val="FFFFFF"/>
                </a:solidFill>
                <a:cs typeface="+mn-ea" charset="0"/>
              </a:rPr>
              <a:pPr>
                <a:lnSpc>
                  <a:spcPct val="100000"/>
                </a:lnSpc>
              </a:pPr>
              <a:t>16</a:t>
            </a:fld>
            <a:endParaRPr lang="de-DE" altLang="de-DE" sz="1600">
              <a:solidFill>
                <a:srgbClr val="FFFFFF"/>
              </a:solidFill>
              <a:cs typeface="+mn-ea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F7DE4FA-9F65-439F-83D5-856BE586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622" y="0"/>
            <a:ext cx="3092679" cy="5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3575" rIns="103028" bIns="53575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de-DE" altLang="de-DE" sz="1400">
                <a:solidFill>
                  <a:srgbClr val="FFFFFF"/>
                </a:solidFill>
                <a:latin typeface="Calibri" panose="020F0502020204030204" pitchFamily="34" charset="0"/>
                <a:cs typeface="+mn-ea" charset="0"/>
              </a:rPr>
              <a:t>24.04.18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F03ACEC-F59E-441D-8BD8-2F2482ED71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1450" y="839788"/>
            <a:ext cx="7480300" cy="4208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95BED0A-D1B6-4712-B9D9-9CE9F429F7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3695" y="5326488"/>
            <a:ext cx="5709562" cy="50461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47154" indent="-245337" eaLnBrk="1">
              <a:spcBef>
                <a:spcPct val="0"/>
              </a:spcBef>
              <a:tabLst>
                <a:tab pos="514299" algn="l"/>
                <a:tab pos="1028596" algn="l"/>
                <a:tab pos="1542895" algn="l"/>
                <a:tab pos="2057191" algn="l"/>
                <a:tab pos="2571489" algn="l"/>
                <a:tab pos="3085787" algn="l"/>
                <a:tab pos="3600086" algn="l"/>
                <a:tab pos="4114383" algn="l"/>
                <a:tab pos="4628680" algn="l"/>
                <a:tab pos="5142979" algn="l"/>
                <a:tab pos="5657277" algn="l"/>
                <a:tab pos="6171574" algn="l"/>
              </a:tabLst>
            </a:pPr>
            <a:endParaRPr lang="de-DE" altLang="de-DE" sz="1400" b="1" u="sng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8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ALLE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970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882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F090400-679B-4487-82CD-9CBAD88A3D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1768F0-302B-444F-9BFC-13EDB923FBDB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665BBDF2-D471-4AB9-BBAA-4C587EB4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3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600">
                <a:solidFill>
                  <a:srgbClr val="FFFFFF"/>
                </a:solidFill>
                <a:cs typeface="+mn-ea" charset="0"/>
              </a:rPr>
              <a:t>24.04.18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56C65A3B-1523-4C2A-A0CD-9B8ACDAD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10651027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fld id="{718E8DB4-0407-45C5-B377-0478370A61D2}" type="slidenum">
              <a:rPr lang="de-DE" altLang="de-DE" sz="1600">
                <a:solidFill>
                  <a:srgbClr val="FFFFFF"/>
                </a:solidFill>
                <a:cs typeface="+mn-ea" charset="0"/>
              </a:rPr>
              <a:pPr>
                <a:lnSpc>
                  <a:spcPct val="100000"/>
                </a:lnSpc>
              </a:pPr>
              <a:t>19</a:t>
            </a:fld>
            <a:endParaRPr lang="de-DE" altLang="de-DE" sz="1600">
              <a:solidFill>
                <a:srgbClr val="FFFFFF"/>
              </a:solidFill>
              <a:cs typeface="+mn-ea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F7DE4FA-9F65-439F-83D5-856BE586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622" y="0"/>
            <a:ext cx="3092679" cy="5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3575" rIns="103028" bIns="53575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de-DE" altLang="de-DE" sz="1400">
                <a:solidFill>
                  <a:srgbClr val="FFFFFF"/>
                </a:solidFill>
                <a:latin typeface="Calibri" panose="020F0502020204030204" pitchFamily="34" charset="0"/>
                <a:cs typeface="+mn-ea" charset="0"/>
              </a:rPr>
              <a:t>24.04.18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F03ACEC-F59E-441D-8BD8-2F2482ED71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1450" y="839788"/>
            <a:ext cx="7480300" cy="4208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95BED0A-D1B6-4712-B9D9-9CE9F429F7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3695" y="5326488"/>
            <a:ext cx="5709562" cy="50461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47154" indent="-245337" eaLnBrk="1">
              <a:spcBef>
                <a:spcPct val="0"/>
              </a:spcBef>
              <a:tabLst>
                <a:tab pos="514299" algn="l"/>
                <a:tab pos="1028596" algn="l"/>
                <a:tab pos="1542895" algn="l"/>
                <a:tab pos="2057191" algn="l"/>
                <a:tab pos="2571489" algn="l"/>
                <a:tab pos="3085787" algn="l"/>
                <a:tab pos="3600086" algn="l"/>
                <a:tab pos="4114383" algn="l"/>
                <a:tab pos="4628680" algn="l"/>
                <a:tab pos="5142979" algn="l"/>
                <a:tab pos="5657277" algn="l"/>
                <a:tab pos="6171574" algn="l"/>
              </a:tabLst>
            </a:pPr>
            <a:endParaRPr lang="de-DE" altLang="de-DE" sz="1400" b="1" u="sng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23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F090400-679B-4487-82CD-9CBAD88A3D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1768F0-302B-444F-9BFC-13EDB923FBDB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665BBDF2-D471-4AB9-BBAA-4C587EB4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3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600">
                <a:solidFill>
                  <a:srgbClr val="FFFFFF"/>
                </a:solidFill>
                <a:cs typeface="+mn-ea" charset="0"/>
              </a:rPr>
              <a:t>24.04.18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56C65A3B-1523-4C2A-A0CD-9B8ACDAD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10651027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fld id="{718E8DB4-0407-45C5-B377-0478370A61D2}" type="slidenum">
              <a:rPr lang="de-DE" altLang="de-DE" sz="1600">
                <a:solidFill>
                  <a:srgbClr val="FFFFFF"/>
                </a:solidFill>
                <a:cs typeface="+mn-ea" charset="0"/>
              </a:rPr>
              <a:pPr>
                <a:lnSpc>
                  <a:spcPct val="100000"/>
                </a:lnSpc>
              </a:pPr>
              <a:t>21</a:t>
            </a:fld>
            <a:endParaRPr lang="de-DE" altLang="de-DE" sz="1600">
              <a:solidFill>
                <a:srgbClr val="FFFFFF"/>
              </a:solidFill>
              <a:cs typeface="+mn-ea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F7DE4FA-9F65-439F-83D5-856BE586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622" y="0"/>
            <a:ext cx="3092679" cy="5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3575" rIns="103028" bIns="53575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de-DE" altLang="de-DE" sz="1400">
                <a:solidFill>
                  <a:srgbClr val="FFFFFF"/>
                </a:solidFill>
                <a:latin typeface="Calibri" panose="020F0502020204030204" pitchFamily="34" charset="0"/>
                <a:cs typeface="+mn-ea" charset="0"/>
              </a:rPr>
              <a:t>24.04.18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F03ACEC-F59E-441D-8BD8-2F2482ED71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1450" y="839788"/>
            <a:ext cx="7480300" cy="4208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95BED0A-D1B6-4712-B9D9-9CE9F429F7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3695" y="5326488"/>
            <a:ext cx="5709562" cy="50461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47154" indent="-245337" eaLnBrk="1">
              <a:spcBef>
                <a:spcPct val="0"/>
              </a:spcBef>
              <a:tabLst>
                <a:tab pos="514299" algn="l"/>
                <a:tab pos="1028596" algn="l"/>
                <a:tab pos="1542895" algn="l"/>
                <a:tab pos="2057191" algn="l"/>
                <a:tab pos="2571489" algn="l"/>
                <a:tab pos="3085787" algn="l"/>
                <a:tab pos="3600086" algn="l"/>
                <a:tab pos="4114383" algn="l"/>
                <a:tab pos="4628680" algn="l"/>
                <a:tab pos="5142979" algn="l"/>
                <a:tab pos="5657277" algn="l"/>
                <a:tab pos="6171574" algn="l"/>
              </a:tabLst>
            </a:pPr>
            <a:endParaRPr lang="de-DE" altLang="de-DE" sz="1400" b="1" u="sng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9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/>
              <a:t>- bereits 1980 – Großbritannien &amp; Niederlande</a:t>
            </a:r>
            <a:br>
              <a:rPr lang="de-DE" sz="2400" dirty="0"/>
            </a:br>
            <a:r>
              <a:rPr lang="de-DE" sz="2400" dirty="0"/>
              <a:t>- Norwegen : eher Peer-Support (</a:t>
            </a:r>
            <a:r>
              <a:rPr lang="de-DE" sz="2400" dirty="0" err="1"/>
              <a:t>Counseling</a:t>
            </a:r>
            <a:r>
              <a:rPr lang="de-DE" sz="2400" dirty="0"/>
              <a:t>), Bereich: körperliche Behinderung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53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FA766F9-A3B4-4CAD-8741-5ADCCA8B0F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172737-04B8-43E1-9D79-BD7E209BB1E1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FBDEB109-A34C-46FA-ACB1-2B2F0B57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3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600">
                <a:solidFill>
                  <a:srgbClr val="FFFFFF"/>
                </a:solidFill>
                <a:cs typeface="+mn-ea" charset="0"/>
              </a:rPr>
              <a:t>24.04.18</a:t>
            </a: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5CE0AF9-FBDB-489C-A7EE-51A39AF8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5" y="10651027"/>
            <a:ext cx="3089375" cy="5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1514" rIns="103028" bIns="5151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fld id="{EBEC7D1F-556D-409C-A781-4CA662611389}" type="slidenum">
              <a:rPr lang="de-DE" altLang="de-DE" sz="1600">
                <a:solidFill>
                  <a:srgbClr val="FFFFFF"/>
                </a:solidFill>
                <a:cs typeface="+mn-ea" charset="0"/>
              </a:rPr>
              <a:pPr>
                <a:lnSpc>
                  <a:spcPct val="100000"/>
                </a:lnSpc>
              </a:pPr>
              <a:t>25</a:t>
            </a:fld>
            <a:endParaRPr lang="de-DE" altLang="de-DE" sz="1600">
              <a:solidFill>
                <a:srgbClr val="FFFFFF"/>
              </a:solidFill>
              <a:cs typeface="+mn-ea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483CE80-3BC9-409E-A7BF-F792F8CD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622" y="0"/>
            <a:ext cx="3092679" cy="5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028" tIns="53575" rIns="103028" bIns="53575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de-DE" altLang="de-DE" sz="1400">
                <a:solidFill>
                  <a:srgbClr val="FFFFFF"/>
                </a:solidFill>
                <a:latin typeface="Calibri" panose="020F0502020204030204" pitchFamily="34" charset="0"/>
                <a:cs typeface="+mn-ea" charset="0"/>
              </a:rPr>
              <a:t>24.04.18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12A6637-19EB-451A-86AA-969C58F94A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1450" y="839788"/>
            <a:ext cx="7480300" cy="4208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E40D2A91-11D5-4DC1-B8F1-0FC6F7CF3C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3695" y="5326488"/>
            <a:ext cx="5709562" cy="50461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47154" indent="-245337" eaLnBrk="1">
              <a:spcBef>
                <a:spcPct val="0"/>
              </a:spcBef>
              <a:tabLst>
                <a:tab pos="514299" algn="l"/>
                <a:tab pos="1028596" algn="l"/>
                <a:tab pos="1542895" algn="l"/>
                <a:tab pos="2057191" algn="l"/>
                <a:tab pos="2571489" algn="l"/>
                <a:tab pos="3085787" algn="l"/>
                <a:tab pos="3600086" algn="l"/>
                <a:tab pos="4114383" algn="l"/>
                <a:tab pos="4628680" algn="l"/>
                <a:tab pos="5142979" algn="l"/>
                <a:tab pos="5657277" algn="l"/>
                <a:tab pos="6171574" algn="l"/>
              </a:tabLst>
            </a:pPr>
            <a:endParaRPr lang="de-DE" altLang="de-DE" sz="1400" b="0" u="none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8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Weglöschen/Ausblenden?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27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Weglöschen/Ausblenden?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04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83519BBD-BA33-4241-AED7-1291C36E7E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DCA2D6-AFE8-4782-8DE2-089B90A8E0F6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B3721709-771E-45FE-A59D-E16DBD130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94" y="3"/>
            <a:ext cx="3075139" cy="5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9" tIns="48755" rIns="97509" bIns="48755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500">
                <a:solidFill>
                  <a:srgbClr val="FFFFFF"/>
                </a:solidFill>
                <a:cs typeface="+mn-ea" charset="0"/>
              </a:rPr>
              <a:t>24.04.18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7B59F49D-94A8-4D20-9BF7-0B2F22A3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94" y="9721108"/>
            <a:ext cx="3075139" cy="5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9" tIns="48755" rIns="97509" bIns="48755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fld id="{89008BE3-3C5B-4D50-AEF3-B94BD2593439}" type="slidenum">
              <a:rPr lang="de-DE" altLang="de-DE" sz="1500">
                <a:solidFill>
                  <a:srgbClr val="FFFFFF"/>
                </a:solidFill>
                <a:cs typeface="+mn-ea" charset="0"/>
              </a:rPr>
              <a:pPr>
                <a:lnSpc>
                  <a:spcPct val="100000"/>
                </a:lnSpc>
              </a:pPr>
              <a:t>7</a:t>
            </a:fld>
            <a:endParaRPr lang="de-DE" altLang="de-DE" sz="1500">
              <a:solidFill>
                <a:srgbClr val="FFFFFF"/>
              </a:solidFill>
              <a:cs typeface="+mn-ea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317D500-4D0B-4093-A541-2DDC4A5A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9" tIns="50705" rIns="97509" bIns="50705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de-DE" altLang="de-DE" sz="1300">
                <a:solidFill>
                  <a:srgbClr val="FFFFFF"/>
                </a:solidFill>
                <a:latin typeface="Calibri" panose="020F0502020204030204" pitchFamily="34" charset="0"/>
                <a:cs typeface="+mn-ea" charset="0"/>
              </a:rPr>
              <a:t>24.04.18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7888D55-4214-4E8A-94C2-DB9FA8AD35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66763"/>
            <a:ext cx="6824663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5C248EF-B629-4F5B-B567-96D0B8DB87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3"/>
            <a:ext cx="5683250" cy="4605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33914" indent="-232195" defTabSz="460674" eaLnBrk="1">
              <a:spcBef>
                <a:spcPct val="0"/>
              </a:spcBef>
              <a:tabLst>
                <a:tab pos="486748" algn="l"/>
                <a:tab pos="973496" algn="l"/>
                <a:tab pos="1460244" algn="l"/>
                <a:tab pos="1946992" algn="l"/>
                <a:tab pos="2433740" algn="l"/>
                <a:tab pos="2920488" algn="l"/>
                <a:tab pos="3407236" algn="l"/>
                <a:tab pos="3893983" algn="l"/>
                <a:tab pos="4380731" algn="l"/>
                <a:tab pos="4867479" algn="l"/>
                <a:tab pos="5354228" algn="l"/>
                <a:tab pos="5840975" algn="l"/>
              </a:tabLst>
              <a:defRPr/>
            </a:pPr>
            <a:endParaRPr lang="de-DE" altLang="de-DE" sz="1400" b="1" u="sng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15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50" b="0" dirty="0"/>
              <a:t>Dem Rollenwechsel nachspüren </a:t>
            </a:r>
          </a:p>
          <a:p>
            <a:r>
              <a:rPr lang="de-DE" sz="1050" b="0" dirty="0"/>
              <a:t>Erstes Mutig-Sein / Ausprobieren </a:t>
            </a:r>
          </a:p>
          <a:p>
            <a:endParaRPr lang="de-DE" sz="1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70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0AB2D-ED58-49AB-B5F9-58B36E8580D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93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238754"/>
            <a:ext cx="12188826" cy="255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10134138" cy="365125"/>
          </a:xfrm>
        </p:spPr>
        <p:txBody>
          <a:bodyPr/>
          <a:lstStyle>
            <a:lvl1pPr>
              <a:defRPr sz="1050" kern="1200" spc="0" baseline="0"/>
            </a:lvl1pPr>
          </a:lstStyle>
          <a:p>
            <a:r>
              <a:rPr lang="de-DE">
                <a:cs typeface="Calibri" panose="020F0502020204030204" pitchFamily="34" charset="0"/>
              </a:rPr>
              <a:t>© C. Flader</a:t>
            </a:r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7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5074920"/>
            <a:ext cx="11148291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709" y="5907023"/>
            <a:ext cx="11148291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1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6645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473" y="414778"/>
            <a:ext cx="8238836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8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591127" y="1200944"/>
            <a:ext cx="9047062" cy="495300"/>
          </a:xfrm>
        </p:spPr>
        <p:txBody>
          <a:bodyPr>
            <a:noAutofit/>
          </a:bodyPr>
          <a:lstStyle>
            <a:lvl1pPr marL="358775" indent="-358775">
              <a:buNone/>
              <a:defRPr sz="2500" cap="none" baseline="0">
                <a:solidFill>
                  <a:schemeClr val="accent2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2"/>
          </p:nvPr>
        </p:nvSpPr>
        <p:spPr>
          <a:xfrm>
            <a:off x="591127" y="1782764"/>
            <a:ext cx="11120582" cy="3938587"/>
          </a:xfrm>
        </p:spPr>
        <p:txBody>
          <a:bodyPr>
            <a:noAutofit/>
          </a:bodyPr>
          <a:lstStyle>
            <a:lvl1pPr marL="342900" indent="-342900">
              <a:lnSpc>
                <a:spcPts val="2800"/>
              </a:lnSpc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accent2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91127" y="619125"/>
            <a:ext cx="9047062" cy="495300"/>
          </a:xfrm>
        </p:spPr>
        <p:txBody>
          <a:bodyPr/>
          <a:lstStyle>
            <a:lvl1pPr>
              <a:defRPr sz="2800" b="0">
                <a:solidFill>
                  <a:srgbClr val="F0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628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CD8CBF-B7AC-48B2-BDFF-74D2CFF5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6" y="1728000"/>
            <a:ext cx="11102109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86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2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27" y="758952"/>
            <a:ext cx="10564553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127" y="4453128"/>
            <a:ext cx="10564553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91127" y="4325112"/>
            <a:ext cx="10564553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1127" y="286603"/>
            <a:ext cx="11092873" cy="94242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127" y="1845734"/>
            <a:ext cx="5443912" cy="43056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466080" cy="43056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1127" y="286603"/>
            <a:ext cx="11070705" cy="92276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126" y="1846052"/>
            <a:ext cx="544391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127" y="2582334"/>
            <a:ext cx="5443913" cy="355061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44391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2582334"/>
            <a:ext cx="5443913" cy="355061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7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9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1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594359"/>
            <a:ext cx="3676072" cy="2286000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27" y="594359"/>
            <a:ext cx="6983337" cy="57108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673" y="2926080"/>
            <a:ext cx="3676072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1673" y="6459785"/>
            <a:ext cx="367607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3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5944BB6-515B-5D41-54F2-1D60D21D33B6}"/>
              </a:ext>
            </a:extLst>
          </p:cNvPr>
          <p:cNvSpPr/>
          <p:nvPr userDrawn="1"/>
        </p:nvSpPr>
        <p:spPr>
          <a:xfrm>
            <a:off x="0" y="0"/>
            <a:ext cx="4040071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594359"/>
            <a:ext cx="3676072" cy="2286000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27" y="594359"/>
            <a:ext cx="6983337" cy="571084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673" y="2926080"/>
            <a:ext cx="3676072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1673" y="6459785"/>
            <a:ext cx="367607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© C. Flader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3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1152" y="6400800"/>
            <a:ext cx="122231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127" y="221950"/>
            <a:ext cx="11102109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127" y="1487056"/>
            <a:ext cx="11102109" cy="43820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127" y="6459785"/>
            <a:ext cx="301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r>
              <a:rPr lang="de-DE"/>
              <a:t>EX-IN Karlsruhe Informationsveranstaltung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5316" y="6459785"/>
            <a:ext cx="72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cap="all" baseline="0">
                <a:solidFill>
                  <a:srgbClr val="FFFFFF"/>
                </a:solidFill>
              </a:defRPr>
            </a:lvl1pPr>
          </a:lstStyle>
          <a:p>
            <a:r>
              <a:rPr lang="de-DE"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91126" y="1207970"/>
            <a:ext cx="111021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1188" y="6459785"/>
            <a:ext cx="121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Folie </a:t>
            </a:r>
            <a:fld id="{4FAB73BC-B049-4115-A692-8D63A059BFB8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10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2" r:id="rId9"/>
    <p:sldLayoutId id="2147483709" r:id="rId10"/>
    <p:sldLayoutId id="2147483710" r:id="rId11"/>
    <p:sldLayoutId id="2147483711" r:id="rId12"/>
    <p:sldLayoutId id="2147483698" r:id="rId13"/>
    <p:sldLayoutId id="2147483699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emf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kontakt@karlsruhe.ex-in.d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www.offene-herberge.de/ex-i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-in-bw.de/" TargetMode="External"/><Relationship Id="rId5" Type="http://schemas.openxmlformats.org/officeDocument/2006/relationships/hyperlink" Target="https://www.ex-in.de/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655AC-03BD-4D58-94E5-7060733E7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581" y="669440"/>
            <a:ext cx="10058400" cy="2994341"/>
          </a:xfrm>
        </p:spPr>
        <p:txBody>
          <a:bodyPr>
            <a:normAutofit/>
          </a:bodyPr>
          <a:lstStyle/>
          <a:p>
            <a:r>
              <a:rPr lang="de-DE" dirty="0"/>
              <a:t>Beteiligung Psychiatrie-Erfahrener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FCD417-0913-4867-8C22-E10D9AB38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539" y="3663781"/>
            <a:ext cx="10058400" cy="1143000"/>
          </a:xfrm>
        </p:spPr>
        <p:txBody>
          <a:bodyPr>
            <a:normAutofit/>
          </a:bodyPr>
          <a:lstStyle/>
          <a:p>
            <a:r>
              <a:rPr lang="de-DE" sz="2800" dirty="0"/>
              <a:t>Vom Erfahrenen zum Experten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CCEA14B-8239-407A-A1E4-FD3A2DE9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473" y="204077"/>
            <a:ext cx="3322383" cy="1109090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ACC2EEC7-ED9C-9573-3A19-4100695CD29E}"/>
              </a:ext>
            </a:extLst>
          </p:cNvPr>
          <p:cNvSpPr txBox="1">
            <a:spLocks/>
          </p:cNvSpPr>
          <p:nvPr/>
        </p:nvSpPr>
        <p:spPr>
          <a:xfrm>
            <a:off x="1259539" y="4500624"/>
            <a:ext cx="3440052" cy="1262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Catharina Flader</a:t>
            </a:r>
          </a:p>
          <a:p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Frank Schäfer</a:t>
            </a:r>
          </a:p>
          <a:p>
            <a:endParaRPr lang="de-D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1A786DC-4458-1E55-C3AD-375257557BF8}"/>
              </a:ext>
            </a:extLst>
          </p:cNvPr>
          <p:cNvSpPr txBox="1">
            <a:spLocks/>
          </p:cNvSpPr>
          <p:nvPr/>
        </p:nvSpPr>
        <p:spPr>
          <a:xfrm>
            <a:off x="5303455" y="4500624"/>
            <a:ext cx="3440052" cy="1262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Beate Lurk</a:t>
            </a:r>
          </a:p>
          <a:p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Tone Wibe Ruf</a:t>
            </a:r>
          </a:p>
          <a:p>
            <a:endParaRPr lang="de-D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5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9DAA1-C4FA-4C7E-82AA-AD155649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7" y="157681"/>
            <a:ext cx="11092873" cy="1065063"/>
          </a:xfrm>
        </p:spPr>
        <p:txBody>
          <a:bodyPr>
            <a:normAutofit/>
          </a:bodyPr>
          <a:lstStyle/>
          <a:p>
            <a:r>
              <a:rPr lang="de-DE" dirty="0"/>
              <a:t>Die Module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14D586D-233C-625C-592A-EB4618C6FA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8586F4-8962-4884-82D3-8CE35701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7AB26B5-F886-495F-B701-7CD466DCC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85811"/>
              </p:ext>
            </p:extLst>
          </p:nvPr>
        </p:nvGraphicFramePr>
        <p:xfrm>
          <a:off x="6217918" y="1411652"/>
          <a:ext cx="5466080" cy="47663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466080">
                  <a:extLst>
                    <a:ext uri="{9D8B030D-6E8A-4147-A177-3AD203B41FA5}">
                      <a16:colId xmlns:a16="http://schemas.microsoft.com/office/drawing/2014/main" val="2093073174"/>
                    </a:ext>
                  </a:extLst>
                </a:gridCol>
              </a:tblGrid>
              <a:tr h="419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Aufbaumodule 6 - 12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cs typeface="Arial Unicode MS" charset="0"/>
                      </a:endParaRPr>
                    </a:p>
                  </a:txBody>
                  <a:tcPr marL="90000" marR="90000" marT="63360" horzOverflow="overflow"/>
                </a:tc>
                <a:extLst>
                  <a:ext uri="{0D108BD9-81ED-4DB2-BD59-A6C34878D82A}">
                    <a16:rowId xmlns:a16="http://schemas.microsoft.com/office/drawing/2014/main" val="661816200"/>
                  </a:ext>
                </a:extLst>
              </a:tr>
              <a:tr h="7556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Selbsterforschung </a:t>
                      </a:r>
                    </a:p>
                  </a:txBody>
                  <a:tcPr marL="90000" marR="90000" marT="61596" anchor="ctr" horzOverflow="overflow"/>
                </a:tc>
                <a:extLst>
                  <a:ext uri="{0D108BD9-81ED-4DB2-BD59-A6C34878D82A}">
                    <a16:rowId xmlns:a16="http://schemas.microsoft.com/office/drawing/2014/main" val="2679257525"/>
                  </a:ext>
                </a:extLst>
              </a:tr>
              <a:tr h="52667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de-DE" altLang="de-DE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Fürsprache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61596" anchor="ctr" horzOverflow="overflow"/>
                </a:tc>
                <a:extLst>
                  <a:ext uri="{0D108BD9-81ED-4DB2-BD59-A6C34878D82A}">
                    <a16:rowId xmlns:a16="http://schemas.microsoft.com/office/drawing/2014/main" val="3318025446"/>
                  </a:ext>
                </a:extLst>
              </a:tr>
              <a:tr h="73614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Assessment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(Ganzheitliche Bestandsaufnahme)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61596" anchor="ctr" horzOverflow="overflow"/>
                </a:tc>
                <a:extLst>
                  <a:ext uri="{0D108BD9-81ED-4DB2-BD59-A6C34878D82A}">
                    <a16:rowId xmlns:a16="http://schemas.microsoft.com/office/drawing/2014/main" val="3006640073"/>
                  </a:ext>
                </a:extLst>
              </a:tr>
              <a:tr h="7556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Beraten und Begleiten</a:t>
                      </a:r>
                    </a:p>
                  </a:txBody>
                  <a:tcPr marL="90000" marR="90000" marT="61596" anchor="ctr" horzOverflow="overflow"/>
                </a:tc>
                <a:extLst>
                  <a:ext uri="{0D108BD9-81ED-4DB2-BD59-A6C34878D82A}">
                    <a16:rowId xmlns:a16="http://schemas.microsoft.com/office/drawing/2014/main" val="1610258229"/>
                  </a:ext>
                </a:extLst>
              </a:tr>
              <a:tr h="5669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Krisenintervention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61596" anchor="ctr" horzOverflow="overflow"/>
                </a:tc>
                <a:extLst>
                  <a:ext uri="{0D108BD9-81ED-4DB2-BD59-A6C34878D82A}">
                    <a16:rowId xmlns:a16="http://schemas.microsoft.com/office/drawing/2014/main" val="3201670246"/>
                  </a:ext>
                </a:extLst>
              </a:tr>
              <a:tr h="4610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Lehren und Lernen 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61596" anchor="ctr" horzOverflow="overflow"/>
                </a:tc>
                <a:extLst>
                  <a:ext uri="{0D108BD9-81ED-4DB2-BD59-A6C34878D82A}">
                    <a16:rowId xmlns:a16="http://schemas.microsoft.com/office/drawing/2014/main" val="3900093820"/>
                  </a:ext>
                </a:extLst>
              </a:tr>
              <a:tr h="51766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Abschlussmodul 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61596" anchor="ctr" horzOverflow="overflow"/>
                </a:tc>
                <a:extLst>
                  <a:ext uri="{0D108BD9-81ED-4DB2-BD59-A6C34878D82A}">
                    <a16:rowId xmlns:a16="http://schemas.microsoft.com/office/drawing/2014/main" val="783018805"/>
                  </a:ext>
                </a:extLst>
              </a:tr>
            </a:tbl>
          </a:graphicData>
        </a:graphic>
      </p:graphicFrame>
      <p:graphicFrame>
        <p:nvGraphicFramePr>
          <p:cNvPr id="9" name="Group 2">
            <a:extLst>
              <a:ext uri="{FF2B5EF4-FFF2-40B4-BE49-F238E27FC236}">
                <a16:creationId xmlns:a16="http://schemas.microsoft.com/office/drawing/2014/main" id="{02434EFA-1AA1-43F2-AA88-F7B35A95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42792"/>
              </p:ext>
            </p:extLst>
          </p:nvPr>
        </p:nvGraphicFramePr>
        <p:xfrm>
          <a:off x="706669" y="1450954"/>
          <a:ext cx="5098708" cy="38449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98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23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Basismodule 1 - 5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cs typeface="Arial Unicode MS" charset="0"/>
                      </a:endParaRPr>
                    </a:p>
                  </a:txBody>
                  <a:tcPr marL="90000" marR="90000" marT="720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69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Salutogenese</a:t>
                      </a:r>
                      <a:b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kumimoji="0" lang="de-DE" alt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(Gesundheitsfördernde Haltungen)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72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Empowerment </a:t>
                      </a:r>
                      <a:r>
                        <a:rPr kumimoji="0" lang="de-DE" alt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(in Theorie und Praxis)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720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28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Erfahrung und Teilhabe</a:t>
                      </a:r>
                    </a:p>
                  </a:txBody>
                  <a:tcPr marL="90000" marR="90000" marT="720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3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Recovery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(Perspektiven und Erfahrung von Genesung)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720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70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3366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alt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Trialog 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charset="0"/>
                      </a:endParaRPr>
                    </a:p>
                  </a:txBody>
                  <a:tcPr marL="90000" marR="90000" marT="720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B5E3D3-A19A-4D2C-B2D0-57774D5F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3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4E837A-941C-4CCC-9F64-5E84F708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graphicFrame>
        <p:nvGraphicFramePr>
          <p:cNvPr id="8" name="Tabelle 14">
            <a:extLst>
              <a:ext uri="{FF2B5EF4-FFF2-40B4-BE49-F238E27FC236}">
                <a16:creationId xmlns:a16="http://schemas.microsoft.com/office/drawing/2014/main" id="{15F70ED5-AF45-ABC7-12BC-D6029DB99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15653"/>
              </p:ext>
            </p:extLst>
          </p:nvPr>
        </p:nvGraphicFramePr>
        <p:xfrm>
          <a:off x="591127" y="1517108"/>
          <a:ext cx="11102108" cy="461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054">
                  <a:extLst>
                    <a:ext uri="{9D8B030D-6E8A-4147-A177-3AD203B41FA5}">
                      <a16:colId xmlns:a16="http://schemas.microsoft.com/office/drawing/2014/main" val="3201047199"/>
                    </a:ext>
                  </a:extLst>
                </a:gridCol>
                <a:gridCol w="5551054">
                  <a:extLst>
                    <a:ext uri="{9D8B030D-6E8A-4147-A177-3AD203B41FA5}">
                      <a16:colId xmlns:a16="http://schemas.microsoft.com/office/drawing/2014/main" val="228426949"/>
                    </a:ext>
                  </a:extLst>
                </a:gridCol>
              </a:tblGrid>
              <a:tr h="2308939">
                <a:tc>
                  <a:txBody>
                    <a:bodyPr/>
                    <a:lstStyle/>
                    <a:p>
                      <a:pPr marL="5715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2800" b="0">
                          <a:solidFill>
                            <a:schemeClr val="tx1"/>
                          </a:solidFill>
                        </a:rPr>
                        <a:t>2 Praktika</a:t>
                      </a:r>
                      <a:endParaRPr lang="de-DE" dirty="0"/>
                    </a:p>
                    <a:p>
                      <a:pPr marL="5715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>
                          <a:solidFill>
                            <a:schemeClr val="tx1"/>
                          </a:solidFill>
                        </a:rPr>
                        <a:t>Je ein Bericht</a:t>
                      </a:r>
                      <a:endParaRPr lang="de-DE"/>
                    </a:p>
                  </a:txBody>
                  <a:tcPr marL="144000" marT="144000" marB="144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dirty="0">
                          <a:solidFill>
                            <a:schemeClr val="tx1"/>
                          </a:solidFill>
                        </a:rPr>
                        <a:t>Referate</a:t>
                      </a:r>
                    </a:p>
                    <a:p>
                      <a:pPr marL="739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de-DE" sz="2800" b="0" dirty="0">
                          <a:solidFill>
                            <a:schemeClr val="tx1"/>
                          </a:solidFill>
                        </a:rPr>
                        <a:t>Subjektive Seite</a:t>
                      </a:r>
                    </a:p>
                    <a:p>
                      <a:pPr marL="739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de-DE" sz="2800" b="0" dirty="0">
                          <a:solidFill>
                            <a:schemeClr val="tx1"/>
                          </a:solidFill>
                        </a:rPr>
                        <a:t>Persönliche Geschichte</a:t>
                      </a:r>
                    </a:p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T="144000" marB="144000" anchor="ctr"/>
                </a:tc>
                <a:extLst>
                  <a:ext uri="{0D108BD9-81ED-4DB2-BD59-A6C34878D82A}">
                    <a16:rowId xmlns:a16="http://schemas.microsoft.com/office/drawing/2014/main" val="3973870683"/>
                  </a:ext>
                </a:extLst>
              </a:tr>
              <a:tr h="2308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dirty="0">
                          <a:solidFill>
                            <a:schemeClr val="tx1"/>
                          </a:solidFill>
                        </a:rPr>
                        <a:t>Portfolio</a:t>
                      </a:r>
                    </a:p>
                  </a:txBody>
                  <a:tcPr marL="144000" marT="144000" marB="144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</a:rPr>
                        <a:t>Abschlusspräsentation</a:t>
                      </a:r>
                    </a:p>
                  </a:txBody>
                  <a:tcPr marL="144000" marT="144000" marB="14400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46521"/>
                  </a:ext>
                </a:extLst>
              </a:tr>
            </a:tbl>
          </a:graphicData>
        </a:graphic>
      </p:graphicFrame>
      <p:sp>
        <p:nvSpPr>
          <p:cNvPr id="18" name="Titel 17">
            <a:extLst>
              <a:ext uri="{FF2B5EF4-FFF2-40B4-BE49-F238E27FC236}">
                <a16:creationId xmlns:a16="http://schemas.microsoft.com/office/drawing/2014/main" id="{B6A94C8A-CB33-4C06-4B14-C25F2B96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 zu den Modulen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D7989C-B068-9593-27E5-1B3343C9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2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6A56077-A2CB-45F3-82CC-7246604A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594359"/>
            <a:ext cx="3839964" cy="1957455"/>
          </a:xfrm>
        </p:spPr>
        <p:txBody>
          <a:bodyPr>
            <a:normAutofit/>
          </a:bodyPr>
          <a:lstStyle/>
          <a:p>
            <a:r>
              <a:rPr lang="de-DE" dirty="0"/>
              <a:t>Erfahrungswissen:</a:t>
            </a:r>
            <a:br>
              <a:rPr lang="de-DE" dirty="0"/>
            </a:br>
            <a:r>
              <a:rPr lang="de-DE" dirty="0"/>
              <a:t>Mehr als nur  Erfahrungen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DCAA69D-9977-4D72-B57B-5A912914B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537" y="2356404"/>
            <a:ext cx="3676072" cy="1680088"/>
          </a:xfrm>
        </p:spPr>
        <p:txBody>
          <a:bodyPr>
            <a:normAutofit/>
          </a:bodyPr>
          <a:lstStyle/>
          <a:p>
            <a:r>
              <a:rPr lang="de-DE" sz="2800" dirty="0"/>
              <a:t>EX-IN  heißt </a:t>
            </a:r>
            <a:br>
              <a:rPr lang="de-DE" sz="2800" dirty="0"/>
            </a:br>
            <a:r>
              <a:rPr lang="de-DE" sz="2800" dirty="0"/>
              <a:t>„anders lernen“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82DB960-BE9B-4752-8DF2-DC112EB8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7FE4D8-65F3-9944-10DC-BFBCC7A037DA}"/>
              </a:ext>
            </a:extLst>
          </p:cNvPr>
          <p:cNvGrpSpPr/>
          <p:nvPr/>
        </p:nvGrpSpPr>
        <p:grpSpPr>
          <a:xfrm>
            <a:off x="4628292" y="2272971"/>
            <a:ext cx="7161976" cy="4452628"/>
            <a:chOff x="1956635" y="2649734"/>
            <a:chExt cx="7161976" cy="4189408"/>
          </a:xfrm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C8D374D4-63FA-46DD-8571-9113703B2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635" y="5913631"/>
              <a:ext cx="2737560" cy="92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</a:pPr>
              <a:r>
                <a:rPr lang="de-DE" altLang="de-DE" dirty="0">
                  <a:latin typeface="Calibri" panose="020F0502020204030204" pitchFamily="34" charset="0"/>
                </a:rPr>
                <a:t>Gemeinsam Verstandenes</a:t>
              </a:r>
            </a:p>
            <a:p>
              <a:pPr hangingPunct="1">
                <a:lnSpc>
                  <a:spcPct val="100000"/>
                </a:lnSpc>
              </a:pPr>
              <a:r>
                <a:rPr lang="de-DE" altLang="de-DE" dirty="0">
                  <a:latin typeface="Calibri" panose="020F0502020204030204" pitchFamily="34" charset="0"/>
                </a:rPr>
                <a:t>Neue Erfahrung im Kurs</a:t>
              </a:r>
            </a:p>
            <a:p>
              <a:pPr hangingPunct="1">
                <a:lnSpc>
                  <a:spcPct val="100000"/>
                </a:lnSpc>
              </a:pPr>
              <a:endParaRPr lang="de-DE" altLang="de-DE" dirty="0">
                <a:latin typeface="Calibri" panose="020F0502020204030204" pitchFamily="34" charset="0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35979E0A-C3CA-4B65-9C84-090AC105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879" y="6131027"/>
              <a:ext cx="3262732" cy="402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</a:pPr>
              <a:r>
                <a:rPr lang="de-DE" altLang="de-DE" sz="2000" b="1" dirty="0">
                  <a:latin typeface="Calibri" panose="020F0502020204030204" pitchFamily="34" charset="0"/>
                </a:rPr>
                <a:t>= WIR – WISSEN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E344CCB-B64D-4472-97EA-20C04A187B6D}"/>
                </a:ext>
              </a:extLst>
            </p:cNvPr>
            <p:cNvGrpSpPr/>
            <p:nvPr/>
          </p:nvGrpSpPr>
          <p:grpSpPr>
            <a:xfrm>
              <a:off x="2954778" y="2649734"/>
              <a:ext cx="4411993" cy="3753158"/>
              <a:chOff x="6800400" y="2526509"/>
              <a:chExt cx="4027614" cy="3753158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98ADBB56-28A4-4B78-A7BE-487C4E68A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6670" y="2840423"/>
                <a:ext cx="2700000" cy="2700000"/>
              </a:xfrm>
              <a:custGeom>
                <a:avLst/>
                <a:gdLst>
                  <a:gd name="G0" fmla="+- 41332 0 0"/>
                  <a:gd name="G1" fmla="+- 1 0 0"/>
                  <a:gd name="G2" fmla="+- 1 0 0"/>
                  <a:gd name="G3" fmla="+- 41332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41332 0 0"/>
                  <a:gd name="G17" fmla="*/ 33615 1694 1"/>
                  <a:gd name="G18" fmla="*/ G17 1 1694"/>
                  <a:gd name="G19" fmla="*/ 0 17156 1"/>
                  <a:gd name="G20" fmla="*/ G19 1 17156"/>
                  <a:gd name="G21" fmla="*/ 1694 1694 1"/>
                  <a:gd name="G22" fmla="*/ G21 1 1694"/>
                  <a:gd name="G23" fmla="*/ 41346 17156 1"/>
                  <a:gd name="G24" fmla="*/ G23 1 17156"/>
                  <a:gd name="G25" fmla="*/ 33615 1694 1"/>
                  <a:gd name="G26" fmla="*/ G25 1 1694"/>
                  <a:gd name="G27" fmla="*/ 17156 17156 1"/>
                  <a:gd name="G28" fmla="*/ G27 1 17156"/>
                  <a:gd name="G29" fmla="*/ 0 1694 1"/>
                  <a:gd name="G30" fmla="*/ G29 1 1694"/>
                  <a:gd name="G31" fmla="*/ 41346 17156 1"/>
                  <a:gd name="G32" fmla="*/ G31 1 17156"/>
                  <a:gd name="G33" fmla="*/ 5188 1694 1"/>
                  <a:gd name="G34" fmla="*/ G33 1 1694"/>
                  <a:gd name="G35" fmla="*/ 18697 17156 1"/>
                  <a:gd name="G36" fmla="*/ G35 1 17156"/>
                  <a:gd name="G37" fmla="*/ 5188 1694 1"/>
                  <a:gd name="G38" fmla="*/ G37 1 1694"/>
                  <a:gd name="G39" fmla="*/ 63995 17156 1"/>
                  <a:gd name="G40" fmla="*/ G39 1 17156"/>
                  <a:gd name="G41" fmla="*/ 62042 1694 1"/>
                  <a:gd name="G42" fmla="*/ G41 1 1694"/>
                  <a:gd name="G43" fmla="*/ 63995 17156 1"/>
                  <a:gd name="G44" fmla="*/ G43 1 17156"/>
                  <a:gd name="G45" fmla="*/ 62042 1694 1"/>
                  <a:gd name="G46" fmla="*/ G45 1 1694"/>
                  <a:gd name="G47" fmla="*/ 18697 17156 1"/>
                  <a:gd name="G48" fmla="*/ G47 1 17156"/>
                  <a:gd name="G49" fmla="*/ 5188 1694 1"/>
                  <a:gd name="G50" fmla="*/ G49 1 1694"/>
                  <a:gd name="G51" fmla="*/ 18697 17156 1"/>
                  <a:gd name="G52" fmla="*/ G51 1 17156"/>
                  <a:gd name="G53" fmla="*/ 62042 1694 1"/>
                  <a:gd name="G54" fmla="*/ G53 1 1694"/>
                  <a:gd name="G55" fmla="*/ 63995 17156 1"/>
                  <a:gd name="G56" fmla="*/ G55 1 17156"/>
                  <a:gd name="T0" fmla="*/ 0 w 1377950"/>
                  <a:gd name="T1" fmla="*/ 958850 h 1917700"/>
                  <a:gd name="T2" fmla="*/ 0 w 1377950"/>
                  <a:gd name="T3" fmla="*/ 958849 h 1917700"/>
                  <a:gd name="T4" fmla="*/ 688975 w 1377950"/>
                  <a:gd name="T5" fmla="*/ 0 h 1917700"/>
                  <a:gd name="T6" fmla="*/ 1377950 w 1377950"/>
                  <a:gd name="T7" fmla="*/ 958850 h 1917700"/>
                  <a:gd name="T8" fmla="*/ 688975 w 1377950"/>
                  <a:gd name="T9" fmla="*/ 1917699 h 1917700"/>
                  <a:gd name="T10" fmla="*/ 0 w 1377950"/>
                  <a:gd name="T11" fmla="*/ 958850 h 1917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7950" h="1917700">
                    <a:moveTo>
                      <a:pt x="0" y="958850"/>
                    </a:moveTo>
                    <a:lnTo>
                      <a:pt x="0" y="958849"/>
                    </a:lnTo>
                    <a:cubicBezTo>
                      <a:pt x="0" y="429291"/>
                      <a:pt x="308464" y="0"/>
                      <a:pt x="688975" y="0"/>
                    </a:cubicBezTo>
                    <a:cubicBezTo>
                      <a:pt x="1069485" y="0"/>
                      <a:pt x="1377950" y="429291"/>
                      <a:pt x="1377950" y="958850"/>
                    </a:cubicBezTo>
                    <a:cubicBezTo>
                      <a:pt x="1377950" y="1488408"/>
                      <a:pt x="1069485" y="1917699"/>
                      <a:pt x="688975" y="1917699"/>
                    </a:cubicBezTo>
                    <a:cubicBezTo>
                      <a:pt x="308464" y="1917699"/>
                      <a:pt x="0" y="1488408"/>
                      <a:pt x="0" y="95885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360" cap="flat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 anchorCtr="1"/>
              <a:lstStyle>
                <a:lvl1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hangingPunct="1">
                  <a:lnSpc>
                    <a:spcPct val="100000"/>
                  </a:lnSpc>
                </a:pPr>
                <a:endParaRPr lang="de-DE" altLang="de-DE">
                  <a:latin typeface="Calibri" panose="020F0502020204030204" pitchFamily="34" charset="0"/>
                </a:endParaRPr>
              </a:p>
              <a:p>
                <a:pPr algn="ctr" hangingPunct="1">
                  <a:lnSpc>
                    <a:spcPct val="100000"/>
                  </a:lnSpc>
                </a:pPr>
                <a:endParaRPr lang="de-DE" altLang="de-DE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CDAFE1A2-CA10-4FB3-A886-1A63DC1DC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014" y="2855110"/>
                <a:ext cx="2700000" cy="2700000"/>
              </a:xfrm>
              <a:custGeom>
                <a:avLst/>
                <a:gdLst>
                  <a:gd name="G0" fmla="+- 41332 0 0"/>
                  <a:gd name="G1" fmla="+- 1 0 0"/>
                  <a:gd name="G2" fmla="+- 1 0 0"/>
                  <a:gd name="G3" fmla="+- 41332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41332 0 0"/>
                  <a:gd name="G17" fmla="*/ 32821 106 1"/>
                  <a:gd name="G18" fmla="*/ G17 1 106"/>
                  <a:gd name="G19" fmla="*/ 0 17156 1"/>
                  <a:gd name="G20" fmla="*/ G19 1 17156"/>
                  <a:gd name="G21" fmla="*/ 106 106 1"/>
                  <a:gd name="G22" fmla="*/ G21 1 106"/>
                  <a:gd name="G23" fmla="*/ 41346 17156 1"/>
                  <a:gd name="G24" fmla="*/ G23 1 17156"/>
                  <a:gd name="G25" fmla="*/ 32821 106 1"/>
                  <a:gd name="G26" fmla="*/ G25 1 106"/>
                  <a:gd name="G27" fmla="*/ 17156 17156 1"/>
                  <a:gd name="G28" fmla="*/ G27 1 17156"/>
                  <a:gd name="G29" fmla="*/ 0 106 1"/>
                  <a:gd name="G30" fmla="*/ G29 1 106"/>
                  <a:gd name="G31" fmla="*/ 41346 17156 1"/>
                  <a:gd name="G32" fmla="*/ G31 1 17156"/>
                  <a:gd name="G33" fmla="*/ 4956 106 1"/>
                  <a:gd name="G34" fmla="*/ G33 1 106"/>
                  <a:gd name="G35" fmla="*/ 18697 17156 1"/>
                  <a:gd name="G36" fmla="*/ G35 1 17156"/>
                  <a:gd name="G37" fmla="*/ 4956 106 1"/>
                  <a:gd name="G38" fmla="*/ G37 1 106"/>
                  <a:gd name="G39" fmla="*/ 63995 17156 1"/>
                  <a:gd name="G40" fmla="*/ G39 1 17156"/>
                  <a:gd name="G41" fmla="*/ 60686 106 1"/>
                  <a:gd name="G42" fmla="*/ G41 1 106"/>
                  <a:gd name="G43" fmla="*/ 63995 17156 1"/>
                  <a:gd name="G44" fmla="*/ G43 1 17156"/>
                  <a:gd name="G45" fmla="*/ 60686 106 1"/>
                  <a:gd name="G46" fmla="*/ G45 1 106"/>
                  <a:gd name="G47" fmla="*/ 18697 17156 1"/>
                  <a:gd name="G48" fmla="*/ G47 1 17156"/>
                  <a:gd name="G49" fmla="*/ 4956 106 1"/>
                  <a:gd name="G50" fmla="*/ G49 1 106"/>
                  <a:gd name="G51" fmla="*/ 18697 17156 1"/>
                  <a:gd name="G52" fmla="*/ G51 1 17156"/>
                  <a:gd name="G53" fmla="*/ 60686 106 1"/>
                  <a:gd name="G54" fmla="*/ G53 1 106"/>
                  <a:gd name="G55" fmla="*/ 63995 17156 1"/>
                  <a:gd name="G56" fmla="*/ G55 1 17156"/>
                  <a:gd name="T0" fmla="*/ 0 w 1376362"/>
                  <a:gd name="T1" fmla="*/ 958850 h 1917700"/>
                  <a:gd name="T2" fmla="*/ 0 w 1376362"/>
                  <a:gd name="T3" fmla="*/ 958849 h 1917700"/>
                  <a:gd name="T4" fmla="*/ 688181 w 1376362"/>
                  <a:gd name="T5" fmla="*/ 0 h 1917700"/>
                  <a:gd name="T6" fmla="*/ 1376362 w 1376362"/>
                  <a:gd name="T7" fmla="*/ 958850 h 1917700"/>
                  <a:gd name="T8" fmla="*/ 688181 w 1376362"/>
                  <a:gd name="T9" fmla="*/ 1917699 h 1917700"/>
                  <a:gd name="T10" fmla="*/ 0 w 1376362"/>
                  <a:gd name="T11" fmla="*/ 958850 h 1917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362" h="1917700">
                    <a:moveTo>
                      <a:pt x="0" y="958850"/>
                    </a:moveTo>
                    <a:lnTo>
                      <a:pt x="0" y="958849"/>
                    </a:lnTo>
                    <a:cubicBezTo>
                      <a:pt x="0" y="429291"/>
                      <a:pt x="308109" y="0"/>
                      <a:pt x="688181" y="0"/>
                    </a:cubicBezTo>
                    <a:cubicBezTo>
                      <a:pt x="1068252" y="0"/>
                      <a:pt x="1376362" y="429291"/>
                      <a:pt x="1376362" y="958850"/>
                    </a:cubicBezTo>
                    <a:cubicBezTo>
                      <a:pt x="1376362" y="1488408"/>
                      <a:pt x="1068252" y="1917699"/>
                      <a:pt x="688181" y="1917699"/>
                    </a:cubicBezTo>
                    <a:cubicBezTo>
                      <a:pt x="308109" y="1917699"/>
                      <a:pt x="0" y="1488408"/>
                      <a:pt x="0" y="95885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360" cap="flat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384E0762-A6A6-49CD-9BBC-F2239B90B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2854" y="2526509"/>
                <a:ext cx="1657895" cy="3282448"/>
              </a:xfrm>
              <a:custGeom>
                <a:avLst/>
                <a:gdLst>
                  <a:gd name="G0" fmla="+- 49853 0 0"/>
                  <a:gd name="G1" fmla="+- 1 0 0"/>
                  <a:gd name="G2" fmla="+- 1 0 0"/>
                  <a:gd name="G3" fmla="+- 49853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49853 0 0"/>
                  <a:gd name="G17" fmla="*/ 24297 48593 1"/>
                  <a:gd name="G18" fmla="*/ G17 1 48593"/>
                  <a:gd name="G19" fmla="*/ 0 34206 1"/>
                  <a:gd name="G20" fmla="*/ G19 1 34206"/>
                  <a:gd name="G21" fmla="*/ 48593 48593 1"/>
                  <a:gd name="G22" fmla="*/ G21 1 48593"/>
                  <a:gd name="G23" fmla="*/ 49871 34206 1"/>
                  <a:gd name="G24" fmla="*/ G23 1 34206"/>
                  <a:gd name="G25" fmla="*/ 24297 48593 1"/>
                  <a:gd name="G26" fmla="*/ G25 1 48593"/>
                  <a:gd name="G27" fmla="*/ 34206 34206 1"/>
                  <a:gd name="G28" fmla="*/ G27 1 34206"/>
                  <a:gd name="G29" fmla="*/ 0 48593 1"/>
                  <a:gd name="G30" fmla="*/ G29 1 48593"/>
                  <a:gd name="G31" fmla="*/ 49871 34206 1"/>
                  <a:gd name="G32" fmla="*/ G31 1 34206"/>
                  <a:gd name="G33" fmla="*/ 56751 48593 1"/>
                  <a:gd name="G34" fmla="*/ G33 1 48593"/>
                  <a:gd name="G35" fmla="*/ 32438 34206 1"/>
                  <a:gd name="G36" fmla="*/ G35 1 34206"/>
                  <a:gd name="G37" fmla="*/ 56751 48593 1"/>
                  <a:gd name="G38" fmla="*/ G37 1 48593"/>
                  <a:gd name="G39" fmla="*/ 1768 34206 1"/>
                  <a:gd name="G40" fmla="*/ G39 1 34206"/>
                  <a:gd name="G41" fmla="*/ 57378 48593 1"/>
                  <a:gd name="G42" fmla="*/ G41 1 48593"/>
                  <a:gd name="G43" fmla="*/ 1768 34206 1"/>
                  <a:gd name="G44" fmla="*/ G43 1 34206"/>
                  <a:gd name="G45" fmla="*/ 57378 48593 1"/>
                  <a:gd name="G46" fmla="*/ G45 1 48593"/>
                  <a:gd name="G47" fmla="*/ 32438 34206 1"/>
                  <a:gd name="G48" fmla="*/ G47 1 34206"/>
                  <a:gd name="G49" fmla="*/ 56751 48593 1"/>
                  <a:gd name="G50" fmla="*/ G49 1 48593"/>
                  <a:gd name="G51" fmla="*/ 32438 34206 1"/>
                  <a:gd name="G52" fmla="*/ G51 1 34206"/>
                  <a:gd name="G53" fmla="*/ 57378 48593 1"/>
                  <a:gd name="G54" fmla="*/ G53 1 48593"/>
                  <a:gd name="G55" fmla="*/ 1768 34206 1"/>
                  <a:gd name="G56" fmla="*/ G55 1 34206"/>
                  <a:gd name="T0" fmla="*/ 0 w 835025"/>
                  <a:gd name="T1" fmla="*/ 1229519 h 2459038"/>
                  <a:gd name="T2" fmla="*/ 0 w 835025"/>
                  <a:gd name="T3" fmla="*/ 1229518 h 2459038"/>
                  <a:gd name="T4" fmla="*/ 417512 w 835025"/>
                  <a:gd name="T5" fmla="*/ 0 h 2459038"/>
                  <a:gd name="T6" fmla="*/ 835024 w 835025"/>
                  <a:gd name="T7" fmla="*/ 1229519 h 2459038"/>
                  <a:gd name="T8" fmla="*/ 417512 w 835025"/>
                  <a:gd name="T9" fmla="*/ 2459037 h 2459038"/>
                  <a:gd name="T10" fmla="*/ 0 w 835025"/>
                  <a:gd name="T11" fmla="*/ 1229519 h 2459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5025" h="2459038">
                    <a:moveTo>
                      <a:pt x="0" y="1229519"/>
                    </a:moveTo>
                    <a:lnTo>
                      <a:pt x="0" y="1229518"/>
                    </a:lnTo>
                    <a:cubicBezTo>
                      <a:pt x="0" y="550474"/>
                      <a:pt x="186926" y="0"/>
                      <a:pt x="417512" y="0"/>
                    </a:cubicBezTo>
                    <a:cubicBezTo>
                      <a:pt x="648097" y="0"/>
                      <a:pt x="835024" y="550474"/>
                      <a:pt x="835024" y="1229519"/>
                    </a:cubicBezTo>
                    <a:cubicBezTo>
                      <a:pt x="835024" y="1908563"/>
                      <a:pt x="648097" y="2459037"/>
                      <a:pt x="417512" y="2459037"/>
                    </a:cubicBezTo>
                    <a:cubicBezTo>
                      <a:pt x="186926" y="2459037"/>
                      <a:pt x="0" y="1908563"/>
                      <a:pt x="0" y="1229519"/>
                    </a:cubicBezTo>
                    <a:close/>
                  </a:path>
                </a:pathLst>
              </a:custGeom>
              <a:solidFill>
                <a:srgbClr val="94F5FA">
                  <a:alpha val="47843"/>
                </a:srgbClr>
              </a:solidFill>
              <a:ln w="9360" cap="flat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8EC877E8-BF64-4BD5-9453-8947F2930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0838" y="3845445"/>
                <a:ext cx="922537" cy="64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Ctr="1">
                <a:spAutoFit/>
              </a:bodyPr>
              <a:lstStyle>
                <a:lvl1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hangingPunct="1">
                  <a:lnSpc>
                    <a:spcPct val="100000"/>
                  </a:lnSpc>
                </a:pPr>
                <a:r>
                  <a:rPr lang="de-DE" altLang="de-DE" dirty="0">
                    <a:latin typeface="Calibri" panose="020F0502020204030204" pitchFamily="34" charset="0"/>
                  </a:rPr>
                  <a:t>ICH –</a:t>
                </a:r>
              </a:p>
              <a:p>
                <a:pPr algn="ctr" hangingPunct="1">
                  <a:lnSpc>
                    <a:spcPct val="100000"/>
                  </a:lnSpc>
                </a:pPr>
                <a:r>
                  <a:rPr lang="de-DE" altLang="de-DE" dirty="0">
                    <a:latin typeface="Calibri" panose="020F0502020204030204" pitchFamily="34" charset="0"/>
                  </a:rPr>
                  <a:t>WISSEN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A020AA1D-A6E1-45E1-B575-8E496FCC5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674" y="3952155"/>
                <a:ext cx="980443" cy="64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Ctr="1">
                <a:spAutoFit/>
              </a:bodyPr>
              <a:lstStyle>
                <a:lvl1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hangingPunct="1">
                  <a:lnSpc>
                    <a:spcPct val="100000"/>
                  </a:lnSpc>
                </a:pPr>
                <a:r>
                  <a:rPr lang="de-DE" altLang="de-DE" dirty="0">
                    <a:latin typeface="Calibri" panose="020F0502020204030204" pitchFamily="34" charset="0"/>
                  </a:rPr>
                  <a:t>ICH –</a:t>
                </a:r>
              </a:p>
              <a:p>
                <a:pPr algn="ctr" hangingPunct="1">
                  <a:lnSpc>
                    <a:spcPct val="100000"/>
                  </a:lnSpc>
                </a:pPr>
                <a:r>
                  <a:rPr lang="de-DE" altLang="de-DE" dirty="0">
                    <a:latin typeface="Calibri" panose="020F0502020204030204" pitchFamily="34" charset="0"/>
                  </a:rPr>
                  <a:t>WISSEN</a:t>
                </a:r>
              </a:p>
            </p:txBody>
          </p:sp>
          <p:sp>
            <p:nvSpPr>
              <p:cNvPr id="25" name="Rectangle 11">
                <a:extLst>
                  <a:ext uri="{FF2B5EF4-FFF2-40B4-BE49-F238E27FC236}">
                    <a16:creationId xmlns:a16="http://schemas.microsoft.com/office/drawing/2014/main" id="{50270E92-7227-4633-99C9-85BB1E337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3997" y="3866167"/>
                <a:ext cx="1533780" cy="64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Ctr="1">
                <a:spAutoFit/>
              </a:bodyPr>
              <a:lstStyle>
                <a:lvl1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hangingPunct="1">
                  <a:lnSpc>
                    <a:spcPct val="100000"/>
                  </a:lnSpc>
                </a:pPr>
                <a:r>
                  <a:rPr lang="de-DE" altLang="de-DE" b="1" dirty="0">
                    <a:latin typeface="Calibri" panose="020F0502020204030204" pitchFamily="34" charset="0"/>
                  </a:rPr>
                  <a:t>Gemeinsam</a:t>
                </a:r>
              </a:p>
              <a:p>
                <a:pPr algn="ctr" hangingPunct="1">
                  <a:lnSpc>
                    <a:spcPct val="100000"/>
                  </a:lnSpc>
                </a:pPr>
                <a:r>
                  <a:rPr lang="de-DE" altLang="de-DE" b="1" dirty="0">
                    <a:latin typeface="Calibri" panose="020F0502020204030204" pitchFamily="34" charset="0"/>
                  </a:rPr>
                  <a:t>Erfahrenes</a:t>
                </a:r>
              </a:p>
            </p:txBody>
          </p:sp>
          <p:sp>
            <p:nvSpPr>
              <p:cNvPr id="3" name="Pfeil: nach links, rechts und oben 2">
                <a:extLst>
                  <a:ext uri="{FF2B5EF4-FFF2-40B4-BE49-F238E27FC236}">
                    <a16:creationId xmlns:a16="http://schemas.microsoft.com/office/drawing/2014/main" id="{97197BE4-C70F-462B-8305-2F4994E4F556}"/>
                  </a:ext>
                </a:extLst>
              </p:cNvPr>
              <p:cNvSpPr/>
              <p:nvPr/>
            </p:nvSpPr>
            <p:spPr bwMode="auto">
              <a:xfrm>
                <a:off x="8517845" y="5995449"/>
                <a:ext cx="567912" cy="284218"/>
              </a:xfrm>
              <a:prstGeom prst="leftRightUpArrow">
                <a:avLst>
                  <a:gd name="adj1" fmla="val 16987"/>
                  <a:gd name="adj2" fmla="val 16987"/>
                  <a:gd name="adj3" fmla="val 25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de-DE">
                  <a:latin typeface="Arial" panose="020B0604020202020204" pitchFamily="34" charset="0"/>
                  <a:cs typeface="Arial Unicode MS" charset="0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AD8BF4B0-7E07-47A8-9EFB-836DAF458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400" y="2840423"/>
                <a:ext cx="2700000" cy="2700000"/>
              </a:xfrm>
              <a:custGeom>
                <a:avLst/>
                <a:gdLst>
                  <a:gd name="G0" fmla="+- 41332 0 0"/>
                  <a:gd name="G1" fmla="+- 1 0 0"/>
                  <a:gd name="G2" fmla="+- 1 0 0"/>
                  <a:gd name="G3" fmla="+- 41332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41332 0 0"/>
                  <a:gd name="G17" fmla="*/ 33615 1694 1"/>
                  <a:gd name="G18" fmla="*/ G17 1 1694"/>
                  <a:gd name="G19" fmla="*/ 0 17156 1"/>
                  <a:gd name="G20" fmla="*/ G19 1 17156"/>
                  <a:gd name="G21" fmla="*/ 1694 1694 1"/>
                  <a:gd name="G22" fmla="*/ G21 1 1694"/>
                  <a:gd name="G23" fmla="*/ 41346 17156 1"/>
                  <a:gd name="G24" fmla="*/ G23 1 17156"/>
                  <a:gd name="G25" fmla="*/ 33615 1694 1"/>
                  <a:gd name="G26" fmla="*/ G25 1 1694"/>
                  <a:gd name="G27" fmla="*/ 17156 17156 1"/>
                  <a:gd name="G28" fmla="*/ G27 1 17156"/>
                  <a:gd name="G29" fmla="*/ 0 1694 1"/>
                  <a:gd name="G30" fmla="*/ G29 1 1694"/>
                  <a:gd name="G31" fmla="*/ 41346 17156 1"/>
                  <a:gd name="G32" fmla="*/ G31 1 17156"/>
                  <a:gd name="G33" fmla="*/ 5188 1694 1"/>
                  <a:gd name="G34" fmla="*/ G33 1 1694"/>
                  <a:gd name="G35" fmla="*/ 18697 17156 1"/>
                  <a:gd name="G36" fmla="*/ G35 1 17156"/>
                  <a:gd name="G37" fmla="*/ 5188 1694 1"/>
                  <a:gd name="G38" fmla="*/ G37 1 1694"/>
                  <a:gd name="G39" fmla="*/ 63995 17156 1"/>
                  <a:gd name="G40" fmla="*/ G39 1 17156"/>
                  <a:gd name="G41" fmla="*/ 62042 1694 1"/>
                  <a:gd name="G42" fmla="*/ G41 1 1694"/>
                  <a:gd name="G43" fmla="*/ 63995 17156 1"/>
                  <a:gd name="G44" fmla="*/ G43 1 17156"/>
                  <a:gd name="G45" fmla="*/ 62042 1694 1"/>
                  <a:gd name="G46" fmla="*/ G45 1 1694"/>
                  <a:gd name="G47" fmla="*/ 18697 17156 1"/>
                  <a:gd name="G48" fmla="*/ G47 1 17156"/>
                  <a:gd name="G49" fmla="*/ 5188 1694 1"/>
                  <a:gd name="G50" fmla="*/ G49 1 1694"/>
                  <a:gd name="G51" fmla="*/ 18697 17156 1"/>
                  <a:gd name="G52" fmla="*/ G51 1 17156"/>
                  <a:gd name="G53" fmla="*/ 62042 1694 1"/>
                  <a:gd name="G54" fmla="*/ G53 1 1694"/>
                  <a:gd name="G55" fmla="*/ 63995 17156 1"/>
                  <a:gd name="G56" fmla="*/ G55 1 17156"/>
                  <a:gd name="T0" fmla="*/ 0 w 1377950"/>
                  <a:gd name="T1" fmla="*/ 958850 h 1917700"/>
                  <a:gd name="T2" fmla="*/ 0 w 1377950"/>
                  <a:gd name="T3" fmla="*/ 958849 h 1917700"/>
                  <a:gd name="T4" fmla="*/ 688975 w 1377950"/>
                  <a:gd name="T5" fmla="*/ 0 h 1917700"/>
                  <a:gd name="T6" fmla="*/ 1377950 w 1377950"/>
                  <a:gd name="T7" fmla="*/ 958850 h 1917700"/>
                  <a:gd name="T8" fmla="*/ 688975 w 1377950"/>
                  <a:gd name="T9" fmla="*/ 1917699 h 1917700"/>
                  <a:gd name="T10" fmla="*/ 0 w 1377950"/>
                  <a:gd name="T11" fmla="*/ 958850 h 1917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7950" h="1917700">
                    <a:moveTo>
                      <a:pt x="0" y="958850"/>
                    </a:moveTo>
                    <a:lnTo>
                      <a:pt x="0" y="958849"/>
                    </a:lnTo>
                    <a:cubicBezTo>
                      <a:pt x="0" y="429291"/>
                      <a:pt x="308464" y="0"/>
                      <a:pt x="688975" y="0"/>
                    </a:cubicBezTo>
                    <a:cubicBezTo>
                      <a:pt x="1069485" y="0"/>
                      <a:pt x="1377950" y="429291"/>
                      <a:pt x="1377950" y="958850"/>
                    </a:cubicBezTo>
                    <a:cubicBezTo>
                      <a:pt x="1377950" y="1488408"/>
                      <a:pt x="1069485" y="1917699"/>
                      <a:pt x="688975" y="1917699"/>
                    </a:cubicBezTo>
                    <a:cubicBezTo>
                      <a:pt x="308464" y="1917699"/>
                      <a:pt x="0" y="1488408"/>
                      <a:pt x="0" y="958850"/>
                    </a:cubicBezTo>
                    <a:close/>
                  </a:path>
                </a:pathLst>
              </a:custGeom>
              <a:noFill/>
              <a:ln w="9360" cap="flat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 anchorCtr="1"/>
              <a:lstStyle>
                <a:lvl1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hangingPunct="1">
                  <a:lnSpc>
                    <a:spcPct val="100000"/>
                  </a:lnSpc>
                </a:pPr>
                <a:endParaRPr lang="de-DE" altLang="de-DE">
                  <a:latin typeface="Calibri" panose="020F0502020204030204" pitchFamily="34" charset="0"/>
                </a:endParaRPr>
              </a:p>
              <a:p>
                <a:pPr algn="ctr" hangingPunct="1">
                  <a:lnSpc>
                    <a:spcPct val="100000"/>
                  </a:lnSpc>
                </a:pPr>
                <a:endParaRPr lang="de-DE" altLang="de-DE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Textplatzhalter 1">
            <a:extLst>
              <a:ext uri="{FF2B5EF4-FFF2-40B4-BE49-F238E27FC236}">
                <a16:creationId xmlns:a16="http://schemas.microsoft.com/office/drawing/2014/main" id="{A8EF17BB-D9F8-47B4-80F9-442D0AFAD984}"/>
              </a:ext>
            </a:extLst>
          </p:cNvPr>
          <p:cNvSpPr txBox="1">
            <a:spLocks/>
          </p:cNvSpPr>
          <p:nvPr/>
        </p:nvSpPr>
        <p:spPr>
          <a:xfrm>
            <a:off x="4628292" y="1222324"/>
            <a:ext cx="6812936" cy="10133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Erfahrung   und	  Reflexion    =       ICH-WISSEN</a:t>
            </a:r>
          </a:p>
          <a:p>
            <a:pPr marL="0" indent="0">
              <a:buNone/>
            </a:pPr>
            <a:r>
              <a:rPr lang="de-DE" sz="2400" dirty="0"/>
              <a:t>Vom ICH  über das   DU           zum     WIR-WISSEN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F2004D8-C64D-8215-64E8-7BE6049F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4A85718-CC2D-7CDE-357D-260C9095BA73}"/>
              </a:ext>
            </a:extLst>
          </p:cNvPr>
          <p:cNvSpPr txBox="1">
            <a:spLocks/>
          </p:cNvSpPr>
          <p:nvPr/>
        </p:nvSpPr>
        <p:spPr>
          <a:xfrm>
            <a:off x="4628292" y="594359"/>
            <a:ext cx="7055708" cy="628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Methodik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Zum Erfahrungswissen kommen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B0ABE-7CED-406D-A761-B9F1F420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pic>
        <p:nvPicPr>
          <p:cNvPr id="8" name="Grafik 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444BEBC-2182-49D4-A7EA-34B345EE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7" y="4263557"/>
            <a:ext cx="3120305" cy="1354212"/>
          </a:xfrm>
          <a:prstGeom prst="rect">
            <a:avLst/>
          </a:prstGeom>
        </p:spPr>
      </p:pic>
      <p:pic>
        <p:nvPicPr>
          <p:cNvPr id="9" name="Picture 2" descr="Bildergebnis fÃ¼r stuhlkreis">
            <a:extLst>
              <a:ext uri="{FF2B5EF4-FFF2-40B4-BE49-F238E27FC236}">
                <a16:creationId xmlns:a16="http://schemas.microsoft.com/office/drawing/2014/main" id="{948BB2BA-05F4-42EF-B0D7-3F3C3318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32" y="1488739"/>
            <a:ext cx="2353450" cy="20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ildergebnis fÃ¼r pausen">
            <a:extLst>
              <a:ext uri="{FF2B5EF4-FFF2-40B4-BE49-F238E27FC236}">
                <a16:creationId xmlns:a16="http://schemas.microsoft.com/office/drawing/2014/main" id="{F168F532-0EA8-497D-9E80-3F96D5F66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7236"/>
          <a:stretch/>
        </p:blipFill>
        <p:spPr bwMode="auto">
          <a:xfrm flipH="1">
            <a:off x="8767412" y="3948315"/>
            <a:ext cx="2496898" cy="16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B1220A6-07B7-4CF1-B3B7-6535B614C8A1}"/>
              </a:ext>
            </a:extLst>
          </p:cNvPr>
          <p:cNvSpPr txBox="1"/>
          <p:nvPr/>
        </p:nvSpPr>
        <p:spPr>
          <a:xfrm>
            <a:off x="591127" y="5783648"/>
            <a:ext cx="1110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EX-IN ist keine Therapie, hat aber häufig eine therapeutische Wirkung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91182" y="1480040"/>
            <a:ext cx="170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Plenum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4367" y="3817915"/>
            <a:ext cx="238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Präsentation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33E0BC-ADEC-9C4B-A6CD-18F817D66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77" y="1770742"/>
            <a:ext cx="2353451" cy="178862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91182" y="3817914"/>
            <a:ext cx="229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Theorie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0E97AFD-0FE2-99DD-FFD6-194915F50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709" y="3559365"/>
            <a:ext cx="2203761" cy="220376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AB2D525-D3D1-9BA4-4BF9-1C428033DE14}"/>
              </a:ext>
            </a:extLst>
          </p:cNvPr>
          <p:cNvSpPr txBox="1"/>
          <p:nvPr/>
        </p:nvSpPr>
        <p:spPr>
          <a:xfrm>
            <a:off x="8273318" y="1500072"/>
            <a:ext cx="29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Reflecting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Team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92678" y="1503625"/>
            <a:ext cx="191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ICH-DU-WIR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2330797-8ECC-1201-2515-1AF59CF29F10}"/>
              </a:ext>
            </a:extLst>
          </p:cNvPr>
          <p:cNvSpPr txBox="1"/>
          <p:nvPr/>
        </p:nvSpPr>
        <p:spPr>
          <a:xfrm>
            <a:off x="8273318" y="3801892"/>
            <a:ext cx="229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Pause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14E6830-8C1A-B543-D543-117C0CF2E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318" y="1966862"/>
            <a:ext cx="1066932" cy="142257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D57CE6B-3F70-7B19-2775-7064F2F735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2812" y="2015262"/>
            <a:ext cx="2574215" cy="1325776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982780E-5B64-E1BF-E59D-0620139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8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8032401-9F48-42F7-8759-6239BE05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Ergebnissicherung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86D71B4-359B-4A1A-9CF1-1E1066ED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pic>
        <p:nvPicPr>
          <p:cNvPr id="10" name="Grafik 9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85EB1FFE-FCB7-439C-B8C0-ECB16840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1625245"/>
            <a:ext cx="4834021" cy="3625516"/>
          </a:xfrm>
          <a:prstGeom prst="rect">
            <a:avLst/>
          </a:prstGeom>
        </p:spPr>
      </p:pic>
      <p:pic>
        <p:nvPicPr>
          <p:cNvPr id="12" name="Grafik 11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15814417-B1E1-41BF-A282-4D41A8C09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37"/>
          <a:stretch/>
        </p:blipFill>
        <p:spPr>
          <a:xfrm>
            <a:off x="7684168" y="751716"/>
            <a:ext cx="3820443" cy="4499045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FBC0EE9-D461-4F97-A02E-88B8C9E932D2}"/>
              </a:ext>
            </a:extLst>
          </p:cNvPr>
          <p:cNvSpPr/>
          <p:nvPr/>
        </p:nvSpPr>
        <p:spPr>
          <a:xfrm>
            <a:off x="1698171" y="5654334"/>
            <a:ext cx="9806440" cy="57955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2E3744-7858-9ADA-B1ED-F291B3EE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6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8A9934B-A2CC-753F-0A10-4913F37EC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36" y="1601059"/>
            <a:ext cx="2743200" cy="22860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469F547-A6B8-4745-99CE-C728F651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Kosten der Kurse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FA7A68F-45B0-455F-B4CE-46574950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391921"/>
            <a:ext cx="11102109" cy="5067864"/>
          </a:xfrm>
        </p:spPr>
        <p:txBody>
          <a:bodyPr vert="horz" lIns="0" tIns="45720" rIns="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Voraussichtlich 390 € / Modul = 4680 € / Kurs (Für Selbstzahler </a:t>
            </a:r>
            <a:r>
              <a:rPr lang="de-DE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250 € / Modul = 3000 €</a:t>
            </a:r>
            <a:r>
              <a:rPr lang="de-DE" sz="20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de-D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Zzgl. 50 € Verbandsgebühr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Weitere Materialien nicht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Übernachtung &amp; Fahrtkosten sind nicht inbegriffen</a:t>
            </a:r>
            <a:endParaRPr lang="de-DE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" dirty="0"/>
          </a:p>
          <a:p>
            <a:pPr marL="2600325" indent="-285750">
              <a:buNone/>
            </a:pPr>
            <a:r>
              <a:rPr lang="de-DE" sz="2000" b="1" dirty="0"/>
              <a:t>Mögliche Finanzierung durch </a:t>
            </a:r>
          </a:p>
          <a:p>
            <a:pPr marL="2600325" indent="-285750">
              <a:buFont typeface="Arial" panose="020B0604020202020204" pitchFamily="34" charset="0"/>
              <a:buChar char="•"/>
            </a:pPr>
            <a:r>
              <a:rPr lang="de-DE" sz="2000" dirty="0"/>
              <a:t>Persönliches Budget, Eingliederungshilfe (Hilfeplankonferenz)</a:t>
            </a:r>
          </a:p>
          <a:p>
            <a:pPr marL="2600325" indent="-285750">
              <a:buFont typeface="Arial" panose="020B0604020202020204" pitchFamily="34" charset="0"/>
              <a:buChar char="•"/>
            </a:pPr>
            <a:r>
              <a:rPr lang="de-DE" sz="2000" dirty="0"/>
              <a:t>Bildungsgutschein: AZAV-Zertifizierung ist beantragt</a:t>
            </a:r>
            <a:endParaRPr lang="de-DE" sz="2000" dirty="0">
              <a:cs typeface="Calibri"/>
            </a:endParaRPr>
          </a:p>
          <a:p>
            <a:pPr marL="2600325" indent="-285750">
              <a:buFont typeface="Arial" panose="020B0604020202020204" pitchFamily="34" charset="0"/>
              <a:buChar char="•"/>
            </a:pPr>
            <a:r>
              <a:rPr lang="de-DE" sz="2000" dirty="0"/>
              <a:t>Beim Berufsbegleitendes Modell: Als Fortbildung durch den Arbeitgeber</a:t>
            </a:r>
          </a:p>
          <a:p>
            <a:pPr marL="2600325" indent="-285750">
              <a:buFont typeface="Arial" panose="020B0604020202020204" pitchFamily="34" charset="0"/>
              <a:buChar char="•"/>
            </a:pPr>
            <a:r>
              <a:rPr lang="de-DE" sz="2000" dirty="0"/>
              <a:t>Arbeitsamt/Jobcenter / Rententräger (Einzelfallentscheidung, §16a)</a:t>
            </a:r>
            <a:endParaRPr lang="de-DE" sz="2000" dirty="0">
              <a:cs typeface="Calibri"/>
            </a:endParaRPr>
          </a:p>
          <a:p>
            <a:pPr marL="2600325" indent="-285750">
              <a:buFont typeface="Arial" panose="020B0604020202020204" pitchFamily="34" charset="0"/>
              <a:buChar char="•"/>
            </a:pPr>
            <a:r>
              <a:rPr lang="de-DE" sz="2000" dirty="0"/>
              <a:t>Förderungen durch Kommunen (Beispiel KA) Landespsychiatrien (ZfP EM), Vereine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6E1245-DC0B-4E04-B76D-BE1762BA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C. Flader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7788DE-3CB7-829E-4EF6-5ABECDC7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28AEC64-B5CC-BD5F-D108-4422B7F11D46}"/>
              </a:ext>
            </a:extLst>
          </p:cNvPr>
          <p:cNvSpPr/>
          <p:nvPr/>
        </p:nvSpPr>
        <p:spPr>
          <a:xfrm rot="21129476">
            <a:off x="154019" y="3396317"/>
            <a:ext cx="2439419" cy="1230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AZAV-Zulassung </a:t>
            </a:r>
            <a:r>
              <a:rPr lang="de-DE" sz="1100" dirty="0"/>
              <a:t>(für Bildungsgutscheine) ist </a:t>
            </a:r>
            <a:r>
              <a:rPr lang="de-DE" dirty="0"/>
              <a:t>beantragt</a:t>
            </a:r>
          </a:p>
        </p:txBody>
      </p:sp>
    </p:spTree>
    <p:extLst>
      <p:ext uri="{BB962C8B-B14F-4D97-AF65-F5344CB8AC3E}">
        <p14:creationId xmlns:p14="http://schemas.microsoft.com/office/powerpoint/2010/main" val="375626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AB0AD-E08C-4414-B5A7-6AC148EE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Theorie und Praxis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4CA2C6-6519-B0EA-F8FB-95479F14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Die beruflichen Einsatzmöglichkeiten sind vielfältig und nach wie vor im Ausbau:</a:t>
            </a:r>
          </a:p>
          <a:p>
            <a:pPr marL="4762" indent="0">
              <a:lnSpc>
                <a:spcPct val="90000"/>
              </a:lnSpc>
              <a:spcBef>
                <a:spcPts val="600"/>
              </a:spcBef>
              <a:buNone/>
            </a:pPr>
            <a:endParaRPr lang="de-DE" alt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720725" indent="-274638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Stationäre und ambulante Bereiche</a:t>
            </a:r>
          </a:p>
          <a:p>
            <a:pPr marL="720725" indent="-274638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Aus- und Weiterbildung</a:t>
            </a:r>
          </a:p>
          <a:p>
            <a:pPr marL="720725" indent="-274638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Forschung</a:t>
            </a:r>
          </a:p>
          <a:p>
            <a:pPr marL="720725" indent="-274638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Politische Gremien</a:t>
            </a:r>
          </a:p>
          <a:p>
            <a:pPr marL="539750"/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Die tatsächliche Arbeit hängt sehr stark vom jeweiligen Einsatzort, Einrichtung und dem </a:t>
            </a:r>
            <a:b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EX-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IN‘ler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selbst ab.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62A5B6-6BBC-5804-1D36-B72354E54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673" y="1760219"/>
            <a:ext cx="3676072" cy="695902"/>
          </a:xfrm>
        </p:spPr>
        <p:txBody>
          <a:bodyPr>
            <a:normAutofit/>
          </a:bodyPr>
          <a:lstStyle/>
          <a:p>
            <a:r>
              <a:rPr lang="de-DE" sz="2800" dirty="0"/>
              <a:t>Wo wirken EX-</a:t>
            </a:r>
            <a:r>
              <a:rPr lang="de-DE" sz="2800" dirty="0" err="1"/>
              <a:t>IN‘ler</a:t>
            </a:r>
            <a:r>
              <a:rPr lang="de-DE" sz="2800" dirty="0"/>
              <a:t>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2EE7E9-C6C2-4905-B415-1AFB1775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6837864" cy="365125"/>
          </a:xfrm>
        </p:spPr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61E8CC-DDD7-EF5F-D6F1-78BCA292DC71}"/>
              </a:ext>
            </a:extLst>
          </p:cNvPr>
          <p:cNvSpPr txBox="1"/>
          <p:nvPr/>
        </p:nvSpPr>
        <p:spPr>
          <a:xfrm>
            <a:off x="94994" y="3354327"/>
            <a:ext cx="392942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Das Projekt EX-IN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Die Qualifizierung und Methodik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</a:rPr>
              <a:t>Theorie und Praxis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von EX-</a:t>
            </a:r>
            <a:r>
              <a:rPr lang="de-DE" sz="2000" b="1" dirty="0" err="1">
                <a:solidFill>
                  <a:schemeClr val="bg1"/>
                </a:solidFill>
              </a:rPr>
              <a:t>IN‘lern</a:t>
            </a:r>
            <a:endParaRPr lang="de-DE" sz="2000" b="1" dirty="0">
              <a:solidFill>
                <a:schemeClr val="bg1"/>
              </a:solidFill>
            </a:endParaRPr>
          </a:p>
          <a:p>
            <a:pPr marL="265113" indent="-180975">
              <a:spcBef>
                <a:spcPts val="600"/>
              </a:spcBef>
              <a:buNone/>
            </a:pPr>
            <a:r>
              <a:rPr lang="de-DE" sz="2000" dirty="0">
                <a:solidFill>
                  <a:schemeClr val="bg2"/>
                </a:solidFill>
              </a:rPr>
              <a:t>	</a:t>
            </a:r>
            <a:r>
              <a:rPr lang="de-DE" sz="2000" dirty="0">
                <a:solidFill>
                  <a:schemeClr val="bg1"/>
                </a:solidFill>
              </a:rPr>
              <a:t>Wirkung und Möglichkeiten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Voraussetzung + Bewerbung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Kurs Karlsruhe: weitere Schritte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Zeit für Fragen und Austausch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C93D48-000E-9CA2-68C1-FC3D636C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894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529" y="475506"/>
            <a:ext cx="9806441" cy="597562"/>
          </a:xfrm>
        </p:spPr>
        <p:txBody>
          <a:bodyPr>
            <a:noAutofit/>
          </a:bodyPr>
          <a:lstStyle/>
          <a:p>
            <a:r>
              <a:rPr lang="de-DE" dirty="0"/>
              <a:t>Aspekte der Genesungsbegleitung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B9E765B-D288-4B8C-9042-A0514CE16397}"/>
              </a:ext>
            </a:extLst>
          </p:cNvPr>
          <p:cNvGrpSpPr/>
          <p:nvPr/>
        </p:nvGrpSpPr>
        <p:grpSpPr>
          <a:xfrm>
            <a:off x="7730916" y="1303554"/>
            <a:ext cx="3110955" cy="1857316"/>
            <a:chOff x="8622828" y="1035116"/>
            <a:chExt cx="3256957" cy="1842823"/>
          </a:xfrm>
        </p:grpSpPr>
        <p:pic>
          <p:nvPicPr>
            <p:cNvPr id="1026" name="Picture 2" descr="Bildergebnis für perspektiven">
              <a:extLst>
                <a:ext uri="{FF2B5EF4-FFF2-40B4-BE49-F238E27FC236}">
                  <a16:creationId xmlns:a16="http://schemas.microsoft.com/office/drawing/2014/main" id="{4856C836-F730-418A-AD45-66E121327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174" y="1678357"/>
              <a:ext cx="2142111" cy="119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5480E7F-9BF5-48DA-9B2B-7FB87404C70C}"/>
                </a:ext>
              </a:extLst>
            </p:cNvPr>
            <p:cNvSpPr txBox="1"/>
            <p:nvPr/>
          </p:nvSpPr>
          <p:spPr>
            <a:xfrm>
              <a:off x="8622828" y="1035116"/>
              <a:ext cx="2575560" cy="70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Nutzersicht - Perspektivwechsel</a:t>
              </a:r>
            </a:p>
          </p:txBody>
        </p:sp>
        <p:pic>
          <p:nvPicPr>
            <p:cNvPr id="1032" name="Picture 8" descr="Sam | Azure Fades Havana 1">
              <a:extLst>
                <a:ext uri="{FF2B5EF4-FFF2-40B4-BE49-F238E27FC236}">
                  <a16:creationId xmlns:a16="http://schemas.microsoft.com/office/drawing/2014/main" id="{98B30B7B-0E53-49DF-BC56-BE2F46F26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8879">
              <a:off x="10645428" y="1107733"/>
              <a:ext cx="1234357" cy="450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4E31D0-B542-4D40-8A4C-E50F1BAA147E}"/>
              </a:ext>
            </a:extLst>
          </p:cNvPr>
          <p:cNvGrpSpPr/>
          <p:nvPr/>
        </p:nvGrpSpPr>
        <p:grpSpPr>
          <a:xfrm>
            <a:off x="5565279" y="4512933"/>
            <a:ext cx="2706820" cy="1778373"/>
            <a:chOff x="5662579" y="4965204"/>
            <a:chExt cx="2706820" cy="1778373"/>
          </a:xfrm>
        </p:grpSpPr>
        <p:pic>
          <p:nvPicPr>
            <p:cNvPr id="1034" name="Picture 10" descr="Bildergebnis für ressourcenorientiert">
              <a:extLst>
                <a:ext uri="{FF2B5EF4-FFF2-40B4-BE49-F238E27FC236}">
                  <a16:creationId xmlns:a16="http://schemas.microsoft.com/office/drawing/2014/main" id="{FFA2A874-4034-49CC-8E6D-97AEFB0F3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42" y="5253038"/>
              <a:ext cx="1954431" cy="1490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F2BECE1-F40A-4748-BCF3-AB26D0DFCA6D}"/>
                </a:ext>
              </a:extLst>
            </p:cNvPr>
            <p:cNvSpPr txBox="1"/>
            <p:nvPr/>
          </p:nvSpPr>
          <p:spPr>
            <a:xfrm>
              <a:off x="5662579" y="4965204"/>
              <a:ext cx="2706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Ressourcenorientiert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B931FF0-E2D4-4453-B2DA-AD8BCDF2604C}"/>
              </a:ext>
            </a:extLst>
          </p:cNvPr>
          <p:cNvGrpSpPr/>
          <p:nvPr/>
        </p:nvGrpSpPr>
        <p:grpSpPr>
          <a:xfrm>
            <a:off x="548825" y="1309551"/>
            <a:ext cx="4130643" cy="1549755"/>
            <a:chOff x="692742" y="1333898"/>
            <a:chExt cx="4089987" cy="1543160"/>
          </a:xfrm>
        </p:grpSpPr>
        <p:pic>
          <p:nvPicPr>
            <p:cNvPr id="1040" name="Picture 16" descr="Brücke clipart - Single-plank-Brücke">
              <a:extLst>
                <a:ext uri="{FF2B5EF4-FFF2-40B4-BE49-F238E27FC236}">
                  <a16:creationId xmlns:a16="http://schemas.microsoft.com/office/drawing/2014/main" id="{7801E171-409B-4935-A313-F2384006D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15" y="1744350"/>
              <a:ext cx="1634968" cy="90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F56E344-8CB2-4422-8F38-FA5084B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46636" y="1774561"/>
              <a:ext cx="2025946" cy="1102497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C270111-3CE0-4D06-8E8D-424BA8B18052}"/>
                </a:ext>
              </a:extLst>
            </p:cNvPr>
            <p:cNvSpPr txBox="1"/>
            <p:nvPr/>
          </p:nvSpPr>
          <p:spPr>
            <a:xfrm>
              <a:off x="692742" y="1333898"/>
              <a:ext cx="4089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Schnittstelle, Brücke, Bindeglied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EC0F33C-5F95-4847-B06C-96478E648366}"/>
              </a:ext>
            </a:extLst>
          </p:cNvPr>
          <p:cNvGrpSpPr/>
          <p:nvPr/>
        </p:nvGrpSpPr>
        <p:grpSpPr>
          <a:xfrm>
            <a:off x="540529" y="4515118"/>
            <a:ext cx="4577668" cy="1765742"/>
            <a:chOff x="832532" y="4407702"/>
            <a:chExt cx="4577668" cy="1765742"/>
          </a:xfrm>
        </p:grpSpPr>
        <p:pic>
          <p:nvPicPr>
            <p:cNvPr id="1044" name="Picture 20" descr="Merci, Gracias, Thank you - Danke übersetzt">
              <a:extLst>
                <a:ext uri="{FF2B5EF4-FFF2-40B4-BE49-F238E27FC236}">
                  <a16:creationId xmlns:a16="http://schemas.microsoft.com/office/drawing/2014/main" id="{15EEE43D-C486-4BB3-9F42-F52FB3CE9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97" y="5144549"/>
              <a:ext cx="1551776" cy="1028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Psychologie Verständnis Kommunikations-clipart - andere">
              <a:extLst>
                <a:ext uri="{FF2B5EF4-FFF2-40B4-BE49-F238E27FC236}">
                  <a16:creationId xmlns:a16="http://schemas.microsoft.com/office/drawing/2014/main" id="{736EED74-58E9-4471-88BC-E7F02AEE79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3" t="7953" r="10030" b="10062"/>
            <a:stretch/>
          </p:blipFill>
          <p:spPr bwMode="auto">
            <a:xfrm>
              <a:off x="3372526" y="4870485"/>
              <a:ext cx="1255264" cy="125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53A431F-487A-49B2-95A5-040E5DED77A2}"/>
                </a:ext>
              </a:extLst>
            </p:cNvPr>
            <p:cNvSpPr txBox="1"/>
            <p:nvPr/>
          </p:nvSpPr>
          <p:spPr>
            <a:xfrm>
              <a:off x="832532" y="4407702"/>
              <a:ext cx="4577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Verständnis für das Erleben - „Sprechen der gleichen Sprache“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26C6BAE-1089-4DAD-A77B-7F8DA84FE595}"/>
              </a:ext>
            </a:extLst>
          </p:cNvPr>
          <p:cNvGrpSpPr/>
          <p:nvPr/>
        </p:nvGrpSpPr>
        <p:grpSpPr>
          <a:xfrm>
            <a:off x="4441900" y="1335791"/>
            <a:ext cx="3689276" cy="1575457"/>
            <a:chOff x="5346945" y="1216475"/>
            <a:chExt cx="3567336" cy="1575457"/>
          </a:xfrm>
        </p:grpSpPr>
        <p:pic>
          <p:nvPicPr>
            <p:cNvPr id="1048" name="Picture 24" descr="Ähnliches Foto">
              <a:extLst>
                <a:ext uri="{FF2B5EF4-FFF2-40B4-BE49-F238E27FC236}">
                  <a16:creationId xmlns:a16="http://schemas.microsoft.com/office/drawing/2014/main" id="{02198289-D797-44D3-A4AF-4ED086C19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847" y="1627496"/>
              <a:ext cx="1467189" cy="116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0337B3D-31BA-4381-ACEA-3491951E522E}"/>
                </a:ext>
              </a:extLst>
            </p:cNvPr>
            <p:cNvSpPr txBox="1"/>
            <p:nvPr/>
          </p:nvSpPr>
          <p:spPr>
            <a:xfrm>
              <a:off x="5346945" y="1216475"/>
              <a:ext cx="3567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Wortefinder - Eisbrecher</a:t>
              </a:r>
            </a:p>
          </p:txBody>
        </p:sp>
        <p:pic>
          <p:nvPicPr>
            <p:cNvPr id="1052" name="Picture 28" descr="ice-breakers-featured">
              <a:extLst>
                <a:ext uri="{FF2B5EF4-FFF2-40B4-BE49-F238E27FC236}">
                  <a16:creationId xmlns:a16="http://schemas.microsoft.com/office/drawing/2014/main" id="{48EF2977-CF0A-40DF-9C7A-71190A8AF1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6" t="7876" r="29314" b="7876"/>
            <a:stretch/>
          </p:blipFill>
          <p:spPr bwMode="auto">
            <a:xfrm>
              <a:off x="6901627" y="1734453"/>
              <a:ext cx="801330" cy="80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C2B07D6-1738-4B00-A687-434104080562}"/>
              </a:ext>
            </a:extLst>
          </p:cNvPr>
          <p:cNvGrpSpPr/>
          <p:nvPr/>
        </p:nvGrpSpPr>
        <p:grpSpPr>
          <a:xfrm>
            <a:off x="9193770" y="4397651"/>
            <a:ext cx="2890405" cy="1770581"/>
            <a:chOff x="8551604" y="4644651"/>
            <a:chExt cx="3053259" cy="1901120"/>
          </a:xfrm>
        </p:grpSpPr>
        <p:pic>
          <p:nvPicPr>
            <p:cNvPr id="1060" name="Picture 36" descr="Bildergebnis für vertrauen clipart">
              <a:extLst>
                <a:ext uri="{FF2B5EF4-FFF2-40B4-BE49-F238E27FC236}">
                  <a16:creationId xmlns:a16="http://schemas.microsoft.com/office/drawing/2014/main" id="{B01DB1C7-09E4-4F3B-9FFA-0872F2316A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4" t="11355" r="18547" b="28717"/>
            <a:stretch/>
          </p:blipFill>
          <p:spPr bwMode="auto">
            <a:xfrm>
              <a:off x="8551604" y="4644651"/>
              <a:ext cx="2845303" cy="190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F4204920-CA38-479D-84F8-186DDC83E320}"/>
                </a:ext>
              </a:extLst>
            </p:cNvPr>
            <p:cNvSpPr txBox="1"/>
            <p:nvPr/>
          </p:nvSpPr>
          <p:spPr>
            <a:xfrm>
              <a:off x="9982923" y="5529173"/>
              <a:ext cx="1621940" cy="76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Vertrauen </a:t>
              </a:r>
            </a:p>
            <a:p>
              <a:r>
                <a:rPr lang="de-DE" sz="2000" dirty="0"/>
                <a:t>+ - </a:t>
              </a:r>
              <a:r>
                <a:rPr lang="de-DE" sz="2000" dirty="0" err="1"/>
                <a:t>sbonus</a:t>
              </a:r>
              <a:endParaRPr lang="de-DE" sz="2000"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888C60A-461C-44BA-BC45-888A1AA67F21}"/>
              </a:ext>
            </a:extLst>
          </p:cNvPr>
          <p:cNvGrpSpPr/>
          <p:nvPr/>
        </p:nvGrpSpPr>
        <p:grpSpPr>
          <a:xfrm>
            <a:off x="617248" y="3001513"/>
            <a:ext cx="2706820" cy="1383948"/>
            <a:chOff x="897352" y="3179576"/>
            <a:chExt cx="2706820" cy="1383948"/>
          </a:xfrm>
        </p:grpSpPr>
        <p:pic>
          <p:nvPicPr>
            <p:cNvPr id="1062" name="Picture 38" descr="Bildergebnis für augenhöhe clipart">
              <a:extLst>
                <a:ext uri="{FF2B5EF4-FFF2-40B4-BE49-F238E27FC236}">
                  <a16:creationId xmlns:a16="http://schemas.microsoft.com/office/drawing/2014/main" id="{3C983AE1-9B4E-4B16-A94B-6EC5E5AF8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5" y="3504182"/>
              <a:ext cx="1255248" cy="1059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89F91BB-DA2D-4D5F-A249-E2F7716E3E30}"/>
                </a:ext>
              </a:extLst>
            </p:cNvPr>
            <p:cNvSpPr txBox="1"/>
            <p:nvPr/>
          </p:nvSpPr>
          <p:spPr>
            <a:xfrm>
              <a:off x="897352" y="3179576"/>
              <a:ext cx="2706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Augenhöhe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8F1C3B-15C4-407A-90AD-D17123E11A0E}"/>
              </a:ext>
            </a:extLst>
          </p:cNvPr>
          <p:cNvGrpSpPr/>
          <p:nvPr/>
        </p:nvGrpSpPr>
        <p:grpSpPr>
          <a:xfrm>
            <a:off x="2614146" y="2995488"/>
            <a:ext cx="3343353" cy="1252384"/>
            <a:chOff x="4301456" y="3454898"/>
            <a:chExt cx="3343353" cy="1252384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A6F1698-F231-40D3-959E-FC0309A3EF9F}"/>
                </a:ext>
              </a:extLst>
            </p:cNvPr>
            <p:cNvSpPr txBox="1"/>
            <p:nvPr/>
          </p:nvSpPr>
          <p:spPr>
            <a:xfrm>
              <a:off x="4301456" y="3454898"/>
              <a:ext cx="33433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Neutralität </a:t>
              </a:r>
              <a:r>
                <a:rPr lang="de-DE" sz="1400" dirty="0"/>
                <a:t>(f. Angehörige, Fachkräfte)</a:t>
              </a:r>
              <a:endParaRPr lang="de-DE" sz="2000" dirty="0"/>
            </a:p>
          </p:txBody>
        </p:sp>
        <p:pic>
          <p:nvPicPr>
            <p:cNvPr id="1064" name="Picture 40" descr="Ähnliches Foto">
              <a:extLst>
                <a:ext uri="{FF2B5EF4-FFF2-40B4-BE49-F238E27FC236}">
                  <a16:creationId xmlns:a16="http://schemas.microsoft.com/office/drawing/2014/main" id="{9BD8B03B-D86C-40D8-9FE0-04AD0EB12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413" y="3833976"/>
              <a:ext cx="1173505" cy="87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C688B4F-D437-44A4-97CF-A605C55EF8B2}"/>
              </a:ext>
            </a:extLst>
          </p:cNvPr>
          <p:cNvGrpSpPr/>
          <p:nvPr/>
        </p:nvGrpSpPr>
        <p:grpSpPr>
          <a:xfrm>
            <a:off x="10268222" y="2409572"/>
            <a:ext cx="2693542" cy="2033938"/>
            <a:chOff x="9406909" y="3305945"/>
            <a:chExt cx="2783866" cy="2173608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9BFE049-4F21-4F46-B6D6-A92CB9553B10}"/>
                </a:ext>
              </a:extLst>
            </p:cNvPr>
            <p:cNvSpPr txBox="1"/>
            <p:nvPr/>
          </p:nvSpPr>
          <p:spPr>
            <a:xfrm>
              <a:off x="9406909" y="3305945"/>
              <a:ext cx="2783866" cy="756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Mutmacher - Hoffnungsträger</a:t>
              </a:r>
            </a:p>
          </p:txBody>
        </p:sp>
        <p:pic>
          <p:nvPicPr>
            <p:cNvPr id="1056" name="Picture 32" descr=" handgemaltes gestrecktes Ölgemäldesegeltuch bereit, abstrakten Artmaterial hohe Menge Bäume Wandkunst moderne Bäume Lila zu hängen">
              <a:extLst>
                <a:ext uri="{FF2B5EF4-FFF2-40B4-BE49-F238E27FC236}">
                  <a16:creationId xmlns:a16="http://schemas.microsoft.com/office/drawing/2014/main" id="{E7A7FB14-347E-4B6B-A6B0-D793811920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3" t="7303" r="4873" b="7609"/>
            <a:stretch/>
          </p:blipFill>
          <p:spPr bwMode="auto">
            <a:xfrm>
              <a:off x="9677271" y="4072388"/>
              <a:ext cx="1427449" cy="140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EEFA1FB-61AE-8661-1603-733F56D815D1}"/>
              </a:ext>
            </a:extLst>
          </p:cNvPr>
          <p:cNvSpPr txBox="1"/>
          <p:nvPr/>
        </p:nvSpPr>
        <p:spPr>
          <a:xfrm>
            <a:off x="6021034" y="3442045"/>
            <a:ext cx="3689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Barrierearm  - Niederschwellig</a:t>
            </a:r>
            <a:br>
              <a:rPr lang="de-DE" sz="2000" dirty="0"/>
            </a:br>
            <a:r>
              <a:rPr lang="de-DE" sz="2000" dirty="0"/>
              <a:t>(Wunsch: Barrierefrei)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F1286E7C-81FD-71AF-A505-3FAAFA67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3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12395-F7A8-486D-AD6D-28D65FF1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Unsere Tätigkeiten – Einsatzmöglichkeiten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977CF-A729-4D02-AE3D-A61A52EA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476103"/>
            <a:ext cx="10913485" cy="4929221"/>
          </a:xfrm>
        </p:spPr>
        <p:txBody>
          <a:bodyPr/>
          <a:lstStyle/>
          <a:p>
            <a:r>
              <a:rPr lang="de-DE" sz="2400" dirty="0"/>
              <a:t>Unterstützung, Begleitung &amp; Beratung</a:t>
            </a:r>
            <a:br>
              <a:rPr lang="de-DE" sz="2400" dirty="0"/>
            </a:br>
            <a:r>
              <a:rPr lang="de-DE" sz="2400" dirty="0"/>
              <a:t> (Leistungsberechtigte&amp; Fachkräfte)</a:t>
            </a:r>
          </a:p>
          <a:p>
            <a:r>
              <a:rPr lang="de-DE" sz="2400" dirty="0"/>
              <a:t>Teilnahme an Teamsitzung, Supervision, Fallbesprechungen, Hilfeplangesprächen, …</a:t>
            </a:r>
          </a:p>
          <a:p>
            <a:r>
              <a:rPr lang="de-DE" sz="2400" dirty="0"/>
              <a:t>Gespräche und Austausch mit Kollegen</a:t>
            </a:r>
          </a:p>
          <a:p>
            <a:r>
              <a:rPr lang="de-DE" sz="2400" dirty="0"/>
              <a:t>Einzelgespräche mit Klienten oder den Eltern</a:t>
            </a:r>
          </a:p>
          <a:p>
            <a:r>
              <a:rPr lang="de-DE" sz="2400" dirty="0"/>
              <a:t>Unterstützung im Alltag, beim Erarbeiten von Lösungen, </a:t>
            </a:r>
            <a:r>
              <a:rPr lang="de-DE" sz="2400" dirty="0" err="1"/>
              <a:t>u.ä.</a:t>
            </a:r>
            <a:endParaRPr lang="de-DE" sz="2400" dirty="0"/>
          </a:p>
          <a:p>
            <a:r>
              <a:rPr lang="de-DE" sz="2400" dirty="0"/>
              <a:t>Gruppenangebote im Tandem </a:t>
            </a:r>
          </a:p>
          <a:p>
            <a:r>
              <a:rPr lang="de-DE" sz="2400" dirty="0"/>
              <a:t>Alltagskontakte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E4BE45-473F-4264-BFBD-0807B0A5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83F370-78B2-4C0E-9A1E-47ADB3301FF0}"/>
              </a:ext>
            </a:extLst>
          </p:cNvPr>
          <p:cNvSpPr txBox="1"/>
          <p:nvPr/>
        </p:nvSpPr>
        <p:spPr>
          <a:xfrm>
            <a:off x="1719434" y="5120287"/>
            <a:ext cx="935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C000"/>
                </a:solidFill>
              </a:rPr>
              <a:t>EX-IN als freiwilliges Angebot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574A63-7ECB-2789-F862-26BE597E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6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AB0AD-E08C-4414-B5A7-6AC148EE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Voraussetzungen</a:t>
            </a:r>
            <a:br>
              <a:rPr lang="de-DE" dirty="0"/>
            </a:br>
            <a:r>
              <a:rPr lang="de-DE" dirty="0"/>
              <a:t>+</a:t>
            </a:r>
            <a:br>
              <a:rPr lang="de-DE" dirty="0"/>
            </a:br>
            <a:r>
              <a:rPr lang="de-DE" dirty="0"/>
              <a:t>Bewerbung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2EE7E9-C6C2-4905-B415-1AFB1775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6837864" cy="365125"/>
          </a:xfrm>
        </p:spPr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61E8CC-DDD7-EF5F-D6F1-78BCA292DC71}"/>
              </a:ext>
            </a:extLst>
          </p:cNvPr>
          <p:cNvSpPr txBox="1"/>
          <p:nvPr/>
        </p:nvSpPr>
        <p:spPr>
          <a:xfrm>
            <a:off x="94994" y="3354327"/>
            <a:ext cx="392942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Das Projekt EX-IN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Die Qualifizierung und Methodik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Theorie und Praxis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von EX-</a:t>
            </a:r>
            <a:r>
              <a:rPr lang="de-DE" sz="2000" dirty="0" err="1">
                <a:solidFill>
                  <a:schemeClr val="bg2"/>
                </a:solidFill>
              </a:rPr>
              <a:t>IN‘lern</a:t>
            </a:r>
            <a:endParaRPr lang="de-DE" sz="2000" dirty="0">
              <a:solidFill>
                <a:schemeClr val="bg2"/>
              </a:solidFill>
            </a:endParaRPr>
          </a:p>
          <a:p>
            <a:pPr marL="265113" indent="-180975">
              <a:spcBef>
                <a:spcPts val="600"/>
              </a:spcBef>
              <a:buNone/>
            </a:pPr>
            <a:r>
              <a:rPr lang="de-DE" sz="2000" dirty="0">
                <a:solidFill>
                  <a:schemeClr val="bg2"/>
                </a:solidFill>
              </a:rPr>
              <a:t>	Wirkung und Möglichkeiten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</a:rPr>
              <a:t>Voraussetzung + Bewerbung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Kurs Karlsruhe: weitere Schritte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Zeit für Fragen und Austausch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C93D48-000E-9CA2-68C1-FC3D636C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96ADF7C-5CAB-4849-3B19-DAA3BA23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27" y="1244349"/>
            <a:ext cx="6983337" cy="5347837"/>
          </a:xfrm>
        </p:spPr>
        <p:txBody>
          <a:bodyPr>
            <a:normAutofit fontScale="85000" lnSpcReduction="20000"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de-DE" dirty="0"/>
              <a:t>Max. 10 % Fehlzeit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e-DE" dirty="0"/>
              <a:t>Praktika und –berichte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e-DE" dirty="0"/>
              <a:t>Portfolio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e-DE" dirty="0"/>
              <a:t>Abschlusspräsentation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e-DE" dirty="0"/>
              <a:t>Alle Module bezahlt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e-DE" dirty="0"/>
              <a:t>Persönliche Reifung und Eignung </a:t>
            </a:r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r>
              <a:rPr lang="de-DE" dirty="0"/>
              <a:t>Anderes Tempo</a:t>
            </a:r>
          </a:p>
          <a:p>
            <a:pPr marL="265113" indent="-2651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Einzelne „Bausteine“ können bis zu 2 Jahre nachgereicht werden</a:t>
            </a:r>
          </a:p>
          <a:p>
            <a:pPr marL="265113" indent="-2651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Verpasste Module können an anderen Orten in </a:t>
            </a:r>
            <a:br>
              <a:rPr lang="de-DE" dirty="0"/>
            </a:br>
            <a:r>
              <a:rPr lang="de-DE" dirty="0"/>
              <a:t>EX-IN-DE-Kursen kostenfrei nachgeholt werden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44A8652-2B1E-A97B-DB86-7F955BE58B73}"/>
              </a:ext>
            </a:extLst>
          </p:cNvPr>
          <p:cNvSpPr txBox="1">
            <a:spLocks/>
          </p:cNvSpPr>
          <p:nvPr/>
        </p:nvSpPr>
        <p:spPr>
          <a:xfrm>
            <a:off x="4474535" y="518615"/>
            <a:ext cx="7344520" cy="986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Voraussetzungen Zertifikat	</a:t>
            </a:r>
          </a:p>
        </p:txBody>
      </p:sp>
    </p:spTree>
    <p:extLst>
      <p:ext uri="{BB962C8B-B14F-4D97-AF65-F5344CB8AC3E}">
        <p14:creationId xmlns:p14="http://schemas.microsoft.com/office/powerpoint/2010/main" val="6967856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C598B-EF13-4655-9B6D-6C3F1CB9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Was Sie heute erwartet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1D22E-BB8C-4D8F-8973-3CB200F45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dirty="0"/>
              <a:t>Zu uns als Personen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dirty="0"/>
              <a:t>Das Projekt EX-IN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dirty="0"/>
              <a:t>Die Qualifizierungskurse und Methodik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dirty="0"/>
              <a:t>Theorie und Praxis von EX-</a:t>
            </a:r>
            <a:r>
              <a:rPr lang="de-DE" dirty="0" err="1"/>
              <a:t>IN‘lern</a:t>
            </a:r>
            <a:endParaRPr lang="de-DE" dirty="0"/>
          </a:p>
          <a:p>
            <a:pPr marL="85725" indent="0">
              <a:buNone/>
            </a:pPr>
            <a:r>
              <a:rPr lang="de-DE" dirty="0"/>
              <a:t>	Wirkung und Möglichkeiten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dirty="0"/>
              <a:t>Voraussetzung und Bewerbung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dirty="0"/>
              <a:t>Kurs Karlsruhe: weitere Schritte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dirty="0"/>
              <a:t>Zeit für Fragen und Austausch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AA723B-AEE5-49A3-946E-030C4597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875BCF-7EF8-F072-542F-6CF4FB95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2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B08C6-36CA-F285-021A-66CE33C7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 Kurs:	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DFB12D-5439-0A63-A682-14C98B03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EBB4F0-7E05-F95A-B950-D8E55852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8CDD1521-6F41-277A-AECC-4BA31D0A6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31" y="1611673"/>
            <a:ext cx="5345570" cy="4444408"/>
          </a:xfrm>
        </p:spPr>
        <p:txBody>
          <a:bodyPr vert="horz" lIns="0" tIns="45720" rIns="0" bIns="45720" rtlCol="0" anchor="t">
            <a:normAutofit/>
          </a:bodyPr>
          <a:lstStyle/>
          <a:p>
            <a:pPr marL="264795" indent="-264795" algn="l" fontAlgn="base">
              <a:buFont typeface="Arial" panose="020B0604020202020204" pitchFamily="34" charset="0"/>
              <a:buChar char="•"/>
            </a:pPr>
            <a:r>
              <a:rPr lang="de-DE" sz="2600" b="0" i="0" dirty="0">
                <a:solidFill>
                  <a:srgbClr val="52525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Reflektionsfähigkeit</a:t>
            </a:r>
          </a:p>
          <a:p>
            <a:pPr marL="264795" indent="-264795" algn="l" fontAlgn="base">
              <a:buFont typeface="Arial" panose="020B0604020202020204" pitchFamily="34" charset="0"/>
              <a:buChar char="•"/>
            </a:pPr>
            <a:r>
              <a:rPr lang="de-DE" sz="2600" b="0" i="0" dirty="0">
                <a:solidFill>
                  <a:srgbClr val="52525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Gruppenfähigkeit</a:t>
            </a:r>
          </a:p>
          <a:p>
            <a:pPr marL="264795" indent="-264795" algn="l" fontAlgn="base">
              <a:buFont typeface="Arial" panose="020B0604020202020204" pitchFamily="34" charset="0"/>
              <a:buChar char="•"/>
            </a:pPr>
            <a:r>
              <a:rPr lang="de-DE" sz="2600" b="0" i="0" dirty="0">
                <a:solidFill>
                  <a:srgbClr val="525252"/>
                </a:solidFill>
                <a:effectLst/>
                <a:latin typeface="Calibri"/>
                <a:cs typeface="Calibri"/>
              </a:rPr>
              <a:t>Stabile gesundheitliche Situation</a:t>
            </a:r>
          </a:p>
          <a:p>
            <a:pPr marL="264795" indent="-264795" algn="l" fontAlgn="base">
              <a:buFont typeface="Arial" panose="020B0604020202020204" pitchFamily="34" charset="0"/>
              <a:buChar char="•"/>
            </a:pPr>
            <a:r>
              <a:rPr lang="de-DE" sz="2600" b="0" i="0" dirty="0">
                <a:solidFill>
                  <a:srgbClr val="525252"/>
                </a:solidFill>
                <a:effectLst/>
                <a:latin typeface="Calibri"/>
                <a:cs typeface="Calibri"/>
              </a:rPr>
              <a:t>Erfahrung in der Psychiatrie / mit schweren Lebenskrisen / mit schweren seelischen Erschütterungen und deren </a:t>
            </a:r>
            <a:r>
              <a:rPr lang="de-DE" sz="2600" b="0" i="0">
                <a:solidFill>
                  <a:srgbClr val="525252"/>
                </a:solidFill>
                <a:effectLst/>
                <a:latin typeface="Calibri"/>
                <a:cs typeface="Calibri"/>
              </a:rPr>
              <a:t>Bewältigung</a:t>
            </a:r>
            <a:endParaRPr lang="de-DE" sz="2600" b="0" i="0" dirty="0">
              <a:solidFill>
                <a:srgbClr val="52525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EF6307A-221F-EE10-A0B3-D4B960D72732}"/>
              </a:ext>
            </a:extLst>
          </p:cNvPr>
          <p:cNvSpPr txBox="1">
            <a:spLocks/>
          </p:cNvSpPr>
          <p:nvPr/>
        </p:nvSpPr>
        <p:spPr>
          <a:xfrm>
            <a:off x="6398866" y="1632605"/>
            <a:ext cx="5294370" cy="47952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Stabiles privates / soziales Netzwerk</a:t>
            </a:r>
          </a:p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Persönliche Motivation</a:t>
            </a:r>
          </a:p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Bereitschaft, Zeit und Raum, um sich einzulassen</a:t>
            </a:r>
          </a:p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Keine geplanten wesentlichen Veränderungen im Lebensumfeld während des Kurses</a:t>
            </a:r>
          </a:p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Gesicherte Finanzierung</a:t>
            </a:r>
          </a:p>
          <a:p>
            <a:pPr marL="265113" indent="-265113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65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AB0AD-E08C-4414-B5A7-6AC148EE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Kurs Karlsruhe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4CA2C6-6519-B0EA-F8FB-95479F14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19" y="232475"/>
            <a:ext cx="7236945" cy="630654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264795" indent="-264795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Informationsveranstaltungen</a:t>
            </a:r>
          </a:p>
          <a:p>
            <a:pPr marL="542925" lvl="1" indent="0">
              <a:lnSpc>
                <a:spcPct val="114000"/>
              </a:lnSpc>
              <a:spcBef>
                <a:spcPct val="20000"/>
              </a:spcBef>
              <a:buNone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Online: 26.09.2025 um 13 Uhr</a:t>
            </a:r>
          </a:p>
          <a:p>
            <a:pPr marL="542925" lvl="1" indent="0">
              <a:lnSpc>
                <a:spcPct val="114000"/>
              </a:lnSpc>
              <a:spcBef>
                <a:spcPct val="20000"/>
              </a:spcBef>
              <a:buNone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Präsent/Hybrid: 07.10.2025 ab 16.30 Uhr im Anne-Frank-Haus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marL="264795" indent="-264795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Schriftliches Bewerbungsverfahren</a:t>
            </a:r>
            <a:b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26.09.2025 bis 07. November 2025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42925" lvl="1" indent="0">
              <a:lnSpc>
                <a:spcPct val="114000"/>
              </a:lnSpc>
              <a:spcBef>
                <a:spcPct val="20000"/>
              </a:spcBef>
              <a:buNone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Bewerbungsfragebogen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 panose="020F0502020204030204"/>
            </a:endParaRPr>
          </a:p>
          <a:p>
            <a:pPr marL="542925" lvl="1" indent="0">
              <a:lnSpc>
                <a:spcPct val="114000"/>
              </a:lnSpc>
              <a:spcBef>
                <a:spcPct val="20000"/>
              </a:spcBef>
              <a:buNone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Persönlicher Lebenslauf (inkl. Krisen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u.ä.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/>
            </a:endParaRPr>
          </a:p>
          <a:p>
            <a:pPr marL="264795" indent="-264795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Bewerbertage präsent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je 9.30 - 13 Uhr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/>
            </a:endParaRPr>
          </a:p>
          <a:p>
            <a:pPr marL="449263" lvl="1" indent="0">
              <a:lnSpc>
                <a:spcPct val="114000"/>
              </a:lnSpc>
              <a:spcBef>
                <a:spcPct val="20000"/>
              </a:spcBef>
              <a:buNone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15.11.2025 von   9.30 – 13 Uhr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449263" lvl="1" indent="0">
              <a:lnSpc>
                <a:spcPct val="114000"/>
              </a:lnSpc>
              <a:spcBef>
                <a:spcPct val="20000"/>
              </a:spcBef>
              <a:buNone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05.12.2025 von 13 – 16.30 Uhr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/>
            </a:endParaRPr>
          </a:p>
          <a:p>
            <a:pPr marL="264795" indent="-264795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Zu-/Absagen bis 20.12.2025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/>
            </a:endParaRPr>
          </a:p>
          <a:p>
            <a:pPr marL="264795" indent="-264795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Rückantwort inkl. gesicherter Finanzierung </a:t>
            </a:r>
            <a:b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bis 17. 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anuar 2026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 panose="020F0502020204030204"/>
            </a:endParaRPr>
          </a:p>
          <a:p>
            <a:pPr marL="264795" indent="-264795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Kursbeginn 6. – 8. Februar 2026</a:t>
            </a:r>
            <a:endParaRPr lang="de-DE" dirty="0">
              <a:cs typeface="Calibri" panose="020F0502020204030204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62A5B6-6BBC-5804-1D36-B72354E54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059" y="1272450"/>
            <a:ext cx="3676072" cy="695902"/>
          </a:xfrm>
        </p:spPr>
        <p:txBody>
          <a:bodyPr>
            <a:normAutofit/>
          </a:bodyPr>
          <a:lstStyle/>
          <a:p>
            <a:r>
              <a:rPr lang="de-DE" sz="2800" dirty="0"/>
              <a:t>Weitere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2EE7E9-C6C2-4905-B415-1AFB1775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6837864" cy="365125"/>
          </a:xfrm>
        </p:spPr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61E8CC-DDD7-EF5F-D6F1-78BCA292DC71}"/>
              </a:ext>
            </a:extLst>
          </p:cNvPr>
          <p:cNvSpPr txBox="1"/>
          <p:nvPr/>
        </p:nvSpPr>
        <p:spPr>
          <a:xfrm>
            <a:off x="94994" y="3673714"/>
            <a:ext cx="392942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Das Projekt EX-IN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Die Qualifizierung und Methodik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Theorie und Praxis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von EX-</a:t>
            </a:r>
            <a:r>
              <a:rPr lang="de-DE" sz="2000" dirty="0" err="1">
                <a:solidFill>
                  <a:schemeClr val="bg2"/>
                </a:solidFill>
              </a:rPr>
              <a:t>IN‘lern</a:t>
            </a:r>
            <a:endParaRPr lang="de-DE" sz="2000" dirty="0">
              <a:solidFill>
                <a:schemeClr val="bg2"/>
              </a:solidFill>
            </a:endParaRPr>
          </a:p>
          <a:p>
            <a:pPr marL="265113" indent="-180975">
              <a:spcBef>
                <a:spcPts val="600"/>
              </a:spcBef>
              <a:buNone/>
            </a:pPr>
            <a:r>
              <a:rPr lang="de-DE" sz="2000" dirty="0">
                <a:solidFill>
                  <a:schemeClr val="bg2"/>
                </a:solidFill>
              </a:rPr>
              <a:t>	Wirkung und Möglichkeiten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</a:rPr>
              <a:t>Kurs Karlsruhe: weitere Schritte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Zeit für Fragen und Austausch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C93D48-000E-9CA2-68C1-FC3D636C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464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F79B6-70C3-637B-2A10-B3FEE847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  <a:endParaRPr lang="de-DE" sz="3600" dirty="0">
              <a:cs typeface="Calibri Ligh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9A4DB1-C2C9-466B-AC9A-41D707C4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D0A6BF-BE60-C471-4A68-A313F9E7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B753502-6C97-6304-B462-E067856B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414975"/>
            <a:ext cx="10340110" cy="481452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200" dirty="0">
                <a:latin typeface="Corbel"/>
              </a:rPr>
              <a:t>Wir bevorzugen nach Möglichkeit eine Bewerbung als PDF-Datei per E-Mail an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200" dirty="0">
                <a:latin typeface="Corbel"/>
                <a:hlinkClick r:id="rId2"/>
              </a:rPr>
              <a:t>kontakt@karlsruhe.ex-in.de</a:t>
            </a:r>
            <a:endParaRPr lang="de-DE" sz="2200" dirty="0">
              <a:latin typeface="Corbe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200" dirty="0">
                <a:latin typeface="Corbel"/>
              </a:rPr>
              <a:t>Alternativ postalisch an Frank Schäfer, Westmarkstr. 22, 76227 Karlsruhe.</a:t>
            </a:r>
          </a:p>
          <a:p>
            <a:pPr>
              <a:spcBef>
                <a:spcPts val="600"/>
              </a:spcBef>
            </a:pPr>
            <a:endParaRPr lang="de-DE" sz="2200" u="sng" dirty="0">
              <a:latin typeface="Corbel"/>
            </a:endParaRPr>
          </a:p>
          <a:p>
            <a:pPr>
              <a:spcBef>
                <a:spcPts val="600"/>
              </a:spcBef>
            </a:pPr>
            <a:r>
              <a:rPr lang="de-DE" sz="2200" u="sng" dirty="0">
                <a:latin typeface="Corbel"/>
              </a:rPr>
              <a:t>Kursort: Anne - Frank – Haus </a:t>
            </a:r>
          </a:p>
          <a:p>
            <a:pPr>
              <a:spcBef>
                <a:spcPts val="600"/>
              </a:spcBef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Moltkestraße 20, Karlsruhe</a:t>
            </a:r>
          </a:p>
          <a:p>
            <a:pPr>
              <a:spcBef>
                <a:spcPts val="600"/>
              </a:spcBef>
            </a:pPr>
            <a:endParaRPr lang="de-DE" sz="1800" dirty="0">
              <a:solidFill>
                <a:srgbClr val="383737"/>
              </a:solidFill>
              <a:latin typeface="Corbel"/>
              <a:cs typeface="Calibri"/>
            </a:endParaRPr>
          </a:p>
          <a:p>
            <a:endParaRPr lang="de-DE" sz="2400" dirty="0">
              <a:latin typeface="Corbel"/>
              <a:cs typeface="Calibri"/>
            </a:endParaRPr>
          </a:p>
        </p:txBody>
      </p:sp>
      <p:pic>
        <p:nvPicPr>
          <p:cNvPr id="8" name="Grafik 7" descr="Ein Bild, das draußen, Gebäude, Pflanze, Haus enthält.&#10;&#10;Automatisch generierte Beschreibung">
            <a:extLst>
              <a:ext uri="{FF2B5EF4-FFF2-40B4-BE49-F238E27FC236}">
                <a16:creationId xmlns:a16="http://schemas.microsoft.com/office/drawing/2014/main" id="{83988DC1-724C-D659-AB21-A37870C99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1" y="4682486"/>
            <a:ext cx="6939789" cy="135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09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F79B6-70C3-637B-2A10-B3FEE847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Modultermine </a:t>
            </a:r>
            <a:endParaRPr lang="de-DE" sz="3600">
              <a:cs typeface="Calibri Light"/>
            </a:endParaRP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42976BCA-B9B1-34EA-7903-562CA87D4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314138"/>
              </p:ext>
            </p:extLst>
          </p:nvPr>
        </p:nvGraphicFramePr>
        <p:xfrm>
          <a:off x="591149" y="1207970"/>
          <a:ext cx="751088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575">
                  <a:extLst>
                    <a:ext uri="{9D8B030D-6E8A-4147-A177-3AD203B41FA5}">
                      <a16:colId xmlns:a16="http://schemas.microsoft.com/office/drawing/2014/main" val="547911494"/>
                    </a:ext>
                  </a:extLst>
                </a:gridCol>
                <a:gridCol w="4476307">
                  <a:extLst>
                    <a:ext uri="{9D8B030D-6E8A-4147-A177-3AD203B41FA5}">
                      <a16:colId xmlns:a16="http://schemas.microsoft.com/office/drawing/2014/main" val="3460180366"/>
                    </a:ext>
                  </a:extLst>
                </a:gridCol>
              </a:tblGrid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875394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01 Salutogenese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06. – 08. Februar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79392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02 Empowerment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06. – 08. März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56746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03 Erfahrung &amp; Teilhabe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10. – 12. April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819444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04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08. – 10. Mai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78098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05 Trialog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12. – 14. Juni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82864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06 Selbsterforschung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17. – 19. Juli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96280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07 Fürsprache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28. – 30. August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55611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08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02. – 04. Oktober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64333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09 Beraten &amp; Begleiten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06. – 08. November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0116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r>
                        <a:rPr lang="de-DE" dirty="0"/>
                        <a:t>Praxisaustausch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05.12.2026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93991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10 Krisenintervention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22. – 24. Januar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21961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11 Lehren und Lernen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26. – 28. Februar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420491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12 Abschlussmodul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19. – 21. März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73200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9A4DB1-C2C9-466B-AC9A-41D707C4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D0A6BF-BE60-C471-4A68-A313F9E7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CC49A3-354D-98DE-CCDE-322921E40B3C}"/>
              </a:ext>
            </a:extLst>
          </p:cNvPr>
          <p:cNvSpPr txBox="1"/>
          <p:nvPr/>
        </p:nvSpPr>
        <p:spPr>
          <a:xfrm>
            <a:off x="8705487" y="1476580"/>
            <a:ext cx="298774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000" b="1" dirty="0"/>
              <a:t>Ort: </a:t>
            </a:r>
          </a:p>
          <a:p>
            <a:r>
              <a:rPr lang="de-DE" sz="2000" dirty="0"/>
              <a:t>Anne-Frank-Haus</a:t>
            </a:r>
          </a:p>
          <a:p>
            <a:r>
              <a:rPr lang="de-DE" sz="2000" dirty="0"/>
              <a:t>Moltkestr 20</a:t>
            </a:r>
          </a:p>
          <a:p>
            <a:r>
              <a:rPr lang="de-DE" sz="2000" dirty="0"/>
              <a:t>Karlsruhe</a:t>
            </a:r>
          </a:p>
          <a:p>
            <a:endParaRPr lang="de-DE" sz="2000" dirty="0">
              <a:cs typeface="Calibri"/>
            </a:endParaRPr>
          </a:p>
          <a:p>
            <a:r>
              <a:rPr lang="de-DE" sz="2000" b="1" dirty="0">
                <a:cs typeface="Calibri"/>
              </a:rPr>
              <a:t>Zeiten:</a:t>
            </a:r>
          </a:p>
          <a:p>
            <a:r>
              <a:rPr lang="de-DE" sz="2000" dirty="0">
                <a:cs typeface="Calibri"/>
              </a:rPr>
              <a:t>Freitag 14 – 18.30</a:t>
            </a:r>
          </a:p>
          <a:p>
            <a:r>
              <a:rPr lang="de-DE" sz="2000" dirty="0">
                <a:cs typeface="Calibri"/>
              </a:rPr>
              <a:t>Samstag 9 – 16.30</a:t>
            </a:r>
          </a:p>
          <a:p>
            <a:r>
              <a:rPr lang="de-DE" sz="2000" dirty="0">
                <a:cs typeface="Calibri"/>
              </a:rPr>
              <a:t>Sonntag 9 – 16.00 </a:t>
            </a:r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62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F79B6-70C3-637B-2A10-B3FEE847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Anfahrt</a:t>
            </a:r>
            <a:endParaRPr lang="de-DE" sz="3600" dirty="0">
              <a:cs typeface="Calibri Ligh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9A4DB1-C2C9-466B-AC9A-41D707C4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D0A6BF-BE60-C471-4A68-A313F9E7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B753502-6C97-6304-B462-E067856B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414975"/>
            <a:ext cx="10340110" cy="481452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de-DE" sz="2400" dirty="0">
                <a:latin typeface="Corbel"/>
              </a:rPr>
              <a:t>Anfahrt mit PKW</a:t>
            </a:r>
            <a:endParaRPr lang="de-DE" sz="2400" dirty="0">
              <a:cs typeface="Calibri" panose="020F0502020204030204"/>
            </a:endParaRPr>
          </a:p>
          <a:p>
            <a:r>
              <a:rPr lang="de-DE" sz="1800" dirty="0">
                <a:solidFill>
                  <a:srgbClr val="383737"/>
                </a:solidFill>
                <a:latin typeface="Corbel"/>
              </a:rPr>
              <a:t>xxx</a:t>
            </a:r>
            <a:endParaRPr lang="de-DE" sz="1800" dirty="0">
              <a:cs typeface="Calibri"/>
            </a:endParaRPr>
          </a:p>
          <a:p>
            <a:endParaRPr lang="de-DE" sz="1800" dirty="0">
              <a:solidFill>
                <a:srgbClr val="383737"/>
              </a:solidFill>
              <a:latin typeface="Corbel"/>
            </a:endParaRPr>
          </a:p>
          <a:p>
            <a:r>
              <a:rPr lang="de-DE" sz="2600" dirty="0">
                <a:latin typeface="Corbel"/>
              </a:rPr>
              <a:t>Anfahrt mit der KVV</a:t>
            </a:r>
            <a:endParaRPr lang="de-DE" sz="2600" dirty="0">
              <a:cs typeface="Calibri"/>
            </a:endParaRPr>
          </a:p>
          <a:p>
            <a:r>
              <a:rPr lang="de-DE" sz="1700" dirty="0">
                <a:solidFill>
                  <a:srgbClr val="383737"/>
                </a:solidFill>
                <a:latin typeface="Corbel"/>
              </a:rPr>
              <a:t>xxx</a:t>
            </a:r>
            <a:endParaRPr lang="de-DE" sz="1700" dirty="0">
              <a:cs typeface="Calibri"/>
            </a:endParaRPr>
          </a:p>
          <a:p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145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10EF74-2B5B-40C6-818E-BC399270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2" y="381493"/>
            <a:ext cx="3084844" cy="11737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Literatur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E34398-2304-00E3-FBA0-2CFA03933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" r="70452"/>
          <a:stretch/>
        </p:blipFill>
        <p:spPr>
          <a:xfrm>
            <a:off x="7321141" y="520219"/>
            <a:ext cx="1768293" cy="2116842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FF1646-1CBA-496F-93F9-BAF95638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568" y="6513874"/>
            <a:ext cx="375724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de-DE"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C. Flader</a:t>
            </a:r>
            <a:endParaRPr lang="en-US" sz="900" kern="1200" cap="all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912167-864F-744F-A2B2-591B61032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12"/>
          <a:stretch/>
        </p:blipFill>
        <p:spPr>
          <a:xfrm>
            <a:off x="9939851" y="520219"/>
            <a:ext cx="1515400" cy="21168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55E860-66A8-3C73-FDF5-581F51D015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56" r="37473"/>
          <a:stretch/>
        </p:blipFill>
        <p:spPr>
          <a:xfrm>
            <a:off x="4493941" y="520219"/>
            <a:ext cx="1570346" cy="225028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EB621CD-DFA9-2B41-1D5C-0B4108C92263}"/>
              </a:ext>
            </a:extLst>
          </p:cNvPr>
          <p:cNvSpPr txBox="1"/>
          <p:nvPr/>
        </p:nvSpPr>
        <p:spPr>
          <a:xfrm>
            <a:off x="4493941" y="3624146"/>
            <a:ext cx="7692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98850" algn="l"/>
              </a:tabLst>
            </a:pPr>
            <a:r>
              <a:rPr lang="de-DE" sz="2800" dirty="0"/>
              <a:t>Kontakt über	kontakt@karlsruhe.ex-in.de</a:t>
            </a:r>
          </a:p>
          <a:p>
            <a:pPr>
              <a:tabLst>
                <a:tab pos="3498850" algn="l"/>
              </a:tabLst>
            </a:pPr>
            <a:endParaRPr lang="de-DE" sz="2800" dirty="0"/>
          </a:p>
          <a:p>
            <a:pPr>
              <a:tabLst>
                <a:tab pos="3498850" algn="l"/>
              </a:tabLst>
            </a:pPr>
            <a:r>
              <a:rPr lang="de-DE" sz="2800" dirty="0"/>
              <a:t>EX-IN Deutschland:	</a:t>
            </a:r>
            <a:r>
              <a:rPr lang="de-DE" sz="24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www.ex-in.de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tabLst>
                <a:tab pos="3498850" algn="l"/>
              </a:tabLst>
            </a:pPr>
            <a:r>
              <a:rPr lang="de-DE" sz="2800" dirty="0"/>
              <a:t>Baden-Württemberg:	</a:t>
            </a:r>
            <a:r>
              <a:rPr lang="de-DE" sz="24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www.ex-in-bw.de</a:t>
            </a:r>
            <a:endParaRPr lang="de-DE" sz="2800" dirty="0">
              <a:solidFill>
                <a:schemeClr val="accent1"/>
              </a:solidFill>
            </a:endParaRPr>
          </a:p>
          <a:p>
            <a:pPr>
              <a:tabLst>
                <a:tab pos="3498850" algn="l"/>
              </a:tabLst>
            </a:pPr>
            <a:r>
              <a:rPr lang="de-DE" sz="2800" dirty="0"/>
              <a:t>Karlsruhe:	</a:t>
            </a:r>
            <a:r>
              <a:rPr lang="de-DE" sz="2400" u="sng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karlsruhe.ex-in.de</a:t>
            </a:r>
            <a:endParaRPr lang="de-DE" sz="2800" u="sng" dirty="0">
              <a:solidFill>
                <a:schemeClr val="accent2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0CCC24-430D-66EE-35FC-2870E104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80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CA3FB-A6AD-4FBE-9B0F-F6A5EA3F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>
                <a:solidFill>
                  <a:srgbClr val="FFFFFF"/>
                </a:solidFill>
              </a:rPr>
              <a:t>EXperienced</a:t>
            </a:r>
            <a:r>
              <a:rPr lang="de-DE" sz="4400" dirty="0">
                <a:solidFill>
                  <a:srgbClr val="FFFFFF"/>
                </a:solidFill>
              </a:rPr>
              <a:t> </a:t>
            </a:r>
            <a:r>
              <a:rPr lang="de-DE" sz="4400" dirty="0" err="1">
                <a:solidFill>
                  <a:srgbClr val="FFFFFF"/>
                </a:solidFill>
              </a:rPr>
              <a:t>INvolvement</a:t>
            </a:r>
            <a:endParaRPr lang="de-DE" sz="44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18A915-CBEF-4DAC-8EAE-D3A0FC463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011" y="2412009"/>
            <a:ext cx="6983337" cy="4263753"/>
          </a:xfrm>
        </p:spPr>
        <p:txBody>
          <a:bodyPr>
            <a:normAutofit/>
          </a:bodyPr>
          <a:lstStyle/>
          <a:p>
            <a:pPr marL="428625" indent="-342900"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EU-Projekt (2005-2007)</a:t>
            </a:r>
          </a:p>
          <a:p>
            <a:pPr marL="428625" indent="-342900"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Beteiligte Länder:</a:t>
            </a:r>
          </a:p>
          <a:p>
            <a:pPr marL="721233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Norwegen</a:t>
            </a:r>
          </a:p>
          <a:p>
            <a:pPr marL="721233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Schweden</a:t>
            </a:r>
          </a:p>
          <a:p>
            <a:pPr marL="721233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England</a:t>
            </a:r>
          </a:p>
          <a:p>
            <a:pPr marL="721233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Niederlande</a:t>
            </a:r>
          </a:p>
          <a:p>
            <a:pPr marL="721233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Slowenien und </a:t>
            </a:r>
          </a:p>
          <a:p>
            <a:pPr marL="721233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Deutschland (Gesamtkoordination)</a:t>
            </a:r>
          </a:p>
          <a:p>
            <a:pPr marL="85725" indent="0">
              <a:buSzPct val="125000"/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de-DE" dirty="0">
                <a:solidFill>
                  <a:schemeClr val="tx1"/>
                </a:solidFill>
              </a:rPr>
              <a:t>   Gründung EX-IN Deutschland e.V.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0A4DDF2-3BEB-4057-B952-35D1E29B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D655886-F887-420A-8FDB-D9C2A0FC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983922" y="-62017"/>
            <a:ext cx="1039729" cy="22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CD59EF2-F0DD-F4CB-BF7A-7473D0A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Grafik 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E29E48D-14A1-D347-E730-41F6D77777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05"/>
          <a:stretch/>
        </p:blipFill>
        <p:spPr>
          <a:xfrm>
            <a:off x="221672" y="2412009"/>
            <a:ext cx="3676072" cy="404777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B389CBC-4030-BA02-4DAC-6914D05963DB}"/>
              </a:ext>
            </a:extLst>
          </p:cNvPr>
          <p:cNvSpPr txBox="1">
            <a:spLocks/>
          </p:cNvSpPr>
          <p:nvPr/>
        </p:nvSpPr>
        <p:spPr>
          <a:xfrm>
            <a:off x="4472011" y="594359"/>
            <a:ext cx="4778315" cy="72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Ursprung</a:t>
            </a:r>
          </a:p>
        </p:txBody>
      </p:sp>
    </p:spTree>
    <p:extLst>
      <p:ext uri="{BB962C8B-B14F-4D97-AF65-F5344CB8AC3E}">
        <p14:creationId xmlns:p14="http://schemas.microsoft.com/office/powerpoint/2010/main" val="355157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516B8-610E-EF36-4B18-C9FF4DD0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Warum?</a:t>
            </a:r>
            <a:endParaRPr lang="de-DE" sz="4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38B947-25AE-9400-5D9E-D661711B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BF8F725-D41C-63A2-91B6-65762235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487488"/>
            <a:ext cx="11102975" cy="4721926"/>
          </a:xfrm>
        </p:spPr>
        <p:txBody>
          <a:bodyPr>
            <a:normAutofit/>
          </a:bodyPr>
          <a:lstStyle/>
          <a:p>
            <a:pPr marL="428625"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Ziel: Erfahrungswissen nutzbar machen</a:t>
            </a:r>
          </a:p>
          <a:p>
            <a:pPr marL="428625"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Idee: Menschen, die selbst schwere psychische Krisen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überwunden haben, können das bestehende Hilfesystem mit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ihrem Erfahrungswissen hilfreich ergänzen</a:t>
            </a:r>
          </a:p>
          <a:p>
            <a:pPr marL="428625"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Curriculum für eine Qualifizierungsmaßnahme</a:t>
            </a:r>
          </a:p>
          <a:p>
            <a:pPr marL="428625"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de-DE" sz="2800" dirty="0"/>
              <a:t>Um das psychiatrische Hilfesystem mit anderer Perspektive zu ergänzen</a:t>
            </a:r>
          </a:p>
          <a:p>
            <a:pPr marL="428625"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F489FD-8711-624D-0C8B-EB4BB9E1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9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516B8-610E-EF36-4B18-C9FF4DD0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 von EX-IN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38B947-25AE-9400-5D9E-D661711B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BF8F725-D41C-63A2-91B6-65762235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487488"/>
            <a:ext cx="10991776" cy="4721926"/>
          </a:xfrm>
        </p:spPr>
        <p:txBody>
          <a:bodyPr>
            <a:normAutofit/>
          </a:bodyPr>
          <a:lstStyle/>
          <a:p>
            <a:r>
              <a:rPr lang="de-DE" sz="3000" dirty="0"/>
              <a:t>Jeder Mensch …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sz="3000" dirty="0"/>
              <a:t>hat das Potential zur Genesung.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sz="3000" dirty="0"/>
              <a:t>kann grundsätzlich eigenverantwortlich handeln und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sz="3000" dirty="0"/>
              <a:t>kann und soll an eigenen Entscheidungen, die ihn betreffen, beteiligt werden</a:t>
            </a:r>
          </a:p>
          <a:p>
            <a:pPr marL="361950" indent="-276225">
              <a:buFont typeface="Arial" panose="020B0604020202020204" pitchFamily="34" charset="0"/>
              <a:buChar char="•"/>
            </a:pPr>
            <a:r>
              <a:rPr lang="de-DE" sz="3000" dirty="0"/>
              <a:t> weiß, was hilfreich für ihn ist. </a:t>
            </a:r>
          </a:p>
          <a:p>
            <a:pPr marL="85725" indent="0" algn="r">
              <a:buNone/>
            </a:pPr>
            <a:endParaRPr lang="de-DE" sz="1900" dirty="0"/>
          </a:p>
          <a:p>
            <a:pPr marL="85725" indent="0" algn="r">
              <a:buNone/>
            </a:pPr>
            <a:r>
              <a:rPr lang="de-DE" sz="1900" dirty="0"/>
              <a:t>Glaubensätze von EX-IN Genesungsbegleitung aus der Recovery-Bewegung ( seit 1970)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0C38E7-1564-022F-9E63-FF9DFEE2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5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7E630-BBA8-FDC4-6CF9-2517A5D2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Aufgaben von EX-IN Deutschland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F083A9-AB50-CBF1-30C5-467D8E89E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50" y="1279806"/>
            <a:ext cx="10749699" cy="5108143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EX-IN Kurse: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2200" dirty="0"/>
              <a:t>Genesungsbegleitung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2200" dirty="0"/>
              <a:t>Angehörigenbegleitung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2200" dirty="0"/>
              <a:t>Trainer</a:t>
            </a:r>
            <a:r>
              <a:rPr lang="de-DE" sz="2000" dirty="0"/>
              <a:t> (Seit Januar 2023, nächster Kurs voraussichtlich 2024)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Qualitätsstandards der Kurse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Weiterentwicklung des Curriculums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Fortbildungsangebote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Vernetzung der Bundesländer und Standorte</a:t>
            </a:r>
            <a:endParaRPr lang="de-DE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Kooperation mit anderen Ländern (Italien, Schweiz, Österreich, Norwegen,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Politische Arbeit und Entwicklung (bspw. G-BA, </a:t>
            </a:r>
            <a:r>
              <a:rPr lang="de-DE" dirty="0" err="1"/>
              <a:t>Ver.Di</a:t>
            </a:r>
            <a:r>
              <a:rPr lang="de-DE" dirty="0"/>
              <a:t>, DGPPN)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Beteiligung und Kooperation an Projekten und in Gremien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35C848-8E98-6C07-9CE3-77E58C15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29FD96-CFE6-C0C9-4487-B30C3124F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56" b="69545"/>
          <a:stretch/>
        </p:blipFill>
        <p:spPr>
          <a:xfrm rot="768570">
            <a:off x="8080745" y="1741426"/>
            <a:ext cx="4037741" cy="118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09550C6-B17E-4972-FAF4-BF360E738F61}"/>
              </a:ext>
            </a:extLst>
          </p:cNvPr>
          <p:cNvSpPr txBox="1"/>
          <p:nvPr/>
        </p:nvSpPr>
        <p:spPr>
          <a:xfrm rot="798536">
            <a:off x="8437814" y="2300607"/>
            <a:ext cx="3647861" cy="45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www.                      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8DDD7F1-2C28-E795-97C7-B6CD17E2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3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D2FB904-9D59-4E93-AF64-09298A24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847" y="274638"/>
            <a:ext cx="728164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de-DE" alt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„Experte durch Erfahrung“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71275BA-7CD3-4234-A814-E02AA0715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847" y="1600201"/>
            <a:ext cx="90199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400" dirty="0">
                <a:latin typeface="Calibri"/>
                <a:cs typeface="Arial Unicode MS"/>
              </a:rPr>
              <a:t>„Ein Experte durch Erfahrung in der Gesundheitsversorgung ist jemand, der aktive Erfahrungen mit Krankheit, Behinderung und/oder psychischen Problemen gemacht hat und der spezifische Kompetenzen erworben hat, mit dieser Krankheit, Behinderung und/oder psychischen Problemen zu leben und mit dem soziokulturellen und institutionellen Kontext, in dem die Krankheit, Behinderung und/oder die psychischen Probleme bedeutsam sind, umzugehen.“ </a:t>
            </a:r>
            <a:endParaRPr lang="de-DE" altLang="de-DE" sz="2400" dirty="0">
              <a:latin typeface="Calibri" panose="020F0502020204030204" pitchFamily="34" charset="0"/>
            </a:endParaRPr>
          </a:p>
          <a:p>
            <a:pPr algn="r" hangingPunct="1">
              <a:lnSpc>
                <a:spcPct val="100000"/>
              </a:lnSpc>
            </a:pPr>
            <a:r>
              <a:rPr lang="de-DE" altLang="de-DE" sz="2400" dirty="0">
                <a:latin typeface="Calibri"/>
                <a:cs typeface="Arial Unicode MS"/>
              </a:rPr>
              <a:t>										</a:t>
            </a:r>
            <a:r>
              <a:rPr lang="de-DE" altLang="de-DE" sz="2000" dirty="0">
                <a:latin typeface="Calibri"/>
                <a:cs typeface="Arial Unicode MS"/>
              </a:rPr>
              <a:t>(van </a:t>
            </a:r>
            <a:r>
              <a:rPr lang="de-DE" altLang="de-DE" sz="2000" err="1">
                <a:latin typeface="Calibri"/>
                <a:cs typeface="Arial Unicode MS"/>
              </a:rPr>
              <a:t>Haaster</a:t>
            </a:r>
            <a:r>
              <a:rPr lang="de-DE" altLang="de-DE" sz="2000" dirty="0">
                <a:latin typeface="Calibri"/>
                <a:cs typeface="Arial Unicode MS"/>
              </a:rPr>
              <a:t> u. Koster 2005)</a:t>
            </a:r>
          </a:p>
          <a:p>
            <a:endParaRPr lang="de-DE" altLang="de-DE" sz="2400" dirty="0">
              <a:latin typeface="Calibri"/>
              <a:cs typeface="Arial Unicode MS"/>
            </a:endParaRPr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EEE8D22-533D-49A6-97C6-A259EE8C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925" y="226135"/>
            <a:ext cx="3029750" cy="1011402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83B41E8-64DC-4BFA-9B9B-5AFEAA5A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012C38-B638-A894-8B62-A4CA628F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5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4D045-0422-064F-5192-F054EBC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Qualifizierung</a:t>
            </a:r>
            <a:br>
              <a:rPr lang="de-DE" dirty="0"/>
            </a:br>
            <a:r>
              <a:rPr lang="de-DE" dirty="0"/>
              <a:t>und </a:t>
            </a:r>
            <a:br>
              <a:rPr lang="de-DE" dirty="0"/>
            </a:br>
            <a:r>
              <a:rPr lang="de-DE" dirty="0"/>
              <a:t>Methoden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F15850-C944-36B1-C7C2-5B618D87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graphicFrame>
        <p:nvGraphicFramePr>
          <p:cNvPr id="12" name="Inhaltsplatzhalter 2">
            <a:extLst>
              <a:ext uri="{FF2B5EF4-FFF2-40B4-BE49-F238E27FC236}">
                <a16:creationId xmlns:a16="http://schemas.microsoft.com/office/drawing/2014/main" id="{3D0CDD87-BA80-EBD6-7757-8679ADEAF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30098"/>
              </p:ext>
            </p:extLst>
          </p:nvPr>
        </p:nvGraphicFramePr>
        <p:xfrm>
          <a:off x="4298058" y="179970"/>
          <a:ext cx="7622943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E328CE87-E46A-791D-9FB8-5CBA421CA19B}"/>
              </a:ext>
            </a:extLst>
          </p:cNvPr>
          <p:cNvSpPr txBox="1"/>
          <p:nvPr/>
        </p:nvSpPr>
        <p:spPr>
          <a:xfrm>
            <a:off x="153043" y="3555207"/>
            <a:ext cx="392942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Das Projekt EX-IN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</a:rPr>
              <a:t>Die Qualifizierung und Methodik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Theorie und Praxis von EX-</a:t>
            </a:r>
            <a:r>
              <a:rPr lang="de-DE" sz="2000" dirty="0" err="1">
                <a:solidFill>
                  <a:schemeClr val="bg2"/>
                </a:solidFill>
              </a:rPr>
              <a:t>IN‘lern</a:t>
            </a:r>
            <a:endParaRPr lang="de-DE" sz="2000" dirty="0">
              <a:solidFill>
                <a:schemeClr val="bg2"/>
              </a:solidFill>
            </a:endParaRPr>
          </a:p>
          <a:p>
            <a:pPr marL="265113" indent="-180975">
              <a:spcBef>
                <a:spcPts val="600"/>
              </a:spcBef>
              <a:buNone/>
            </a:pPr>
            <a:r>
              <a:rPr lang="de-DE" sz="2000" dirty="0">
                <a:solidFill>
                  <a:schemeClr val="bg2"/>
                </a:solidFill>
              </a:rPr>
              <a:t>	Wirkung und Möglichkeiten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Voraussetzung + Bewerbung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Kurs Karlsruhe: weitere Schritte</a:t>
            </a:r>
          </a:p>
          <a:p>
            <a:pPr marL="265113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Zeit für Fragen und Austausch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D9F9DB-6A68-8A8B-8F0D-71C02443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D9C114-FBE3-70CD-B2EE-6674E704B707}"/>
              </a:ext>
            </a:extLst>
          </p:cNvPr>
          <p:cNvSpPr txBox="1"/>
          <p:nvPr/>
        </p:nvSpPr>
        <p:spPr>
          <a:xfrm>
            <a:off x="4302008" y="1506526"/>
            <a:ext cx="761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400" dirty="0">
                <a:solidFill>
                  <a:srgbClr val="FF5900"/>
                </a:solidFill>
              </a:rPr>
              <a:t>Berufsbegleitendes Modell </a:t>
            </a:r>
            <a:r>
              <a:rPr lang="de-DE" sz="2000" dirty="0">
                <a:solidFill>
                  <a:srgbClr val="FF5900"/>
                </a:solidFill>
              </a:rPr>
              <a:t>möglich</a:t>
            </a:r>
            <a:endParaRPr lang="de-DE" sz="2400" dirty="0">
              <a:solidFill>
                <a:srgbClr val="FF5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4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143F9CB-7437-4FC8-853C-13E77276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5737"/>
            <a:ext cx="12192000" cy="597562"/>
          </a:xfrm>
        </p:spPr>
        <p:txBody>
          <a:bodyPr>
            <a:normAutofit/>
          </a:bodyPr>
          <a:lstStyle/>
          <a:p>
            <a:pPr algn="ctr"/>
            <a:r>
              <a:rPr lang="de-DE" sz="2800" dirty="0"/>
              <a:t>Regulär innerhalb 15 Monate – länger möglich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E2D975-E97C-4DB8-BEDF-976207D60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66" y="706594"/>
            <a:ext cx="6436589" cy="1808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In den Basismodulen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Auseinandersetzung mit den eigenen Ressourcen und Erfahrungen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8586F4-8962-4884-82D3-8CE35701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© C. Flader</a:t>
            </a:r>
            <a:endParaRPr lang="en-US" dirty="0"/>
          </a:p>
        </p:txBody>
      </p:sp>
      <p:pic>
        <p:nvPicPr>
          <p:cNvPr id="1028" name="Picture 4" descr="Bildergebnis fÃ¼r ressourcen">
            <a:extLst>
              <a:ext uri="{FF2B5EF4-FFF2-40B4-BE49-F238E27FC236}">
                <a16:creationId xmlns:a16="http://schemas.microsoft.com/office/drawing/2014/main" id="{49A6458E-6967-4837-8C6B-3AFBBDE1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67" y="1378539"/>
            <a:ext cx="3481144" cy="13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AE2D975-E97C-4DB8-BEDF-976207D60D62}"/>
              </a:ext>
            </a:extLst>
          </p:cNvPr>
          <p:cNvSpPr txBox="1">
            <a:spLocks/>
          </p:cNvSpPr>
          <p:nvPr/>
        </p:nvSpPr>
        <p:spPr>
          <a:xfrm>
            <a:off x="511562" y="3014883"/>
            <a:ext cx="6833944" cy="2655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DE" sz="2800" b="1" dirty="0"/>
              <a:t>In den Aufbaumodulen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Font typeface="Wingdings 3" charset="2"/>
              <a:buNone/>
            </a:pPr>
            <a:r>
              <a:rPr lang="de-DE" sz="2800" dirty="0"/>
              <a:t>Vertiefung in Hinblick auf Tätigkeit </a:t>
            </a:r>
            <a:br>
              <a:rPr lang="de-DE" sz="2800" dirty="0"/>
            </a:br>
            <a:r>
              <a:rPr lang="de-DE" sz="2800" dirty="0"/>
              <a:t>als EX-IN Genesungsbegleiter*in</a:t>
            </a:r>
          </a:p>
          <a:p>
            <a:pPr lvl="1" indent="-34290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sz="2000" dirty="0"/>
              <a:t>Was sind meine Stärken und Schwächen?</a:t>
            </a:r>
          </a:p>
          <a:p>
            <a:pPr lvl="1" indent="-34290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sz="2000" dirty="0"/>
              <a:t>Wo kann ich mir vorstellen zu arbeiten?</a:t>
            </a:r>
          </a:p>
        </p:txBody>
      </p:sp>
      <p:pic>
        <p:nvPicPr>
          <p:cNvPr id="9" name="Picture 6" descr="Bildergebnis fÃ¼r weg">
            <a:extLst>
              <a:ext uri="{FF2B5EF4-FFF2-40B4-BE49-F238E27FC236}">
                <a16:creationId xmlns:a16="http://schemas.microsoft.com/office/drawing/2014/main" id="{3FEC5750-8254-489E-8974-DDAED3A3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67" y="3729018"/>
            <a:ext cx="3481144" cy="13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3237AE8-FBDE-1A35-931A-9839C3BDC3FB}"/>
              </a:ext>
            </a:extLst>
          </p:cNvPr>
          <p:cNvCxnSpPr>
            <a:cxnSpLocks/>
          </p:cNvCxnSpPr>
          <p:nvPr/>
        </p:nvCxnSpPr>
        <p:spPr>
          <a:xfrm>
            <a:off x="513046" y="3539384"/>
            <a:ext cx="112315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A7A482-0F9C-3F08-CC28-D9CA3316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20200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465461-98ae-46c6-b4fe-0f84a9ce7391" xsi:nil="true"/>
    <lcf76f155ced4ddcb4097134ff3c332f xmlns="43ff3871-2de7-467a-9cca-f121ebaa868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4159DDD87697488463E6576ABB78F9" ma:contentTypeVersion="12" ma:contentTypeDescription="Ein neues Dokument erstellen." ma:contentTypeScope="" ma:versionID="ce96c03b6d3d4162bdd5bd6dfadee6b7">
  <xsd:schema xmlns:xsd="http://www.w3.org/2001/XMLSchema" xmlns:xs="http://www.w3.org/2001/XMLSchema" xmlns:p="http://schemas.microsoft.com/office/2006/metadata/properties" xmlns:ns2="43ff3871-2de7-467a-9cca-f121ebaa868b" xmlns:ns3="54465461-98ae-46c6-b4fe-0f84a9ce7391" targetNamespace="http://schemas.microsoft.com/office/2006/metadata/properties" ma:root="true" ma:fieldsID="ca50aacc1f6e8a3301d417ead8ab2de4" ns2:_="" ns3:_="">
    <xsd:import namespace="43ff3871-2de7-467a-9cca-f121ebaa868b"/>
    <xsd:import namespace="54465461-98ae-46c6-b4fe-0f84a9ce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f3871-2de7-467a-9cca-f121ebaa8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aba6645f-8182-4928-bfbc-58e424c74b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65461-98ae-46c6-b4fe-0f84a9ce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57d8025-2a5e-49d2-85b6-dd7119489213}" ma:internalName="TaxCatchAll" ma:showField="CatchAllData" ma:web="54465461-98ae-46c6-b4fe-0f84a9ce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2AD4CA-67B7-4755-8CF9-F2F89E840339}">
  <ds:schemaRefs>
    <ds:schemaRef ds:uri="43ff3871-2de7-467a-9cca-f121ebaa868b"/>
    <ds:schemaRef ds:uri="54465461-98ae-46c6-b4fe-0f84a9ce739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702AC2-D880-4696-92A8-7AA4F1EC9115}"/>
</file>

<file path=customXml/itemProps3.xml><?xml version="1.0" encoding="utf-8"?>
<ds:datastoreItem xmlns:ds="http://schemas.openxmlformats.org/officeDocument/2006/customXml" ds:itemID="{61330408-C860-4CB6-9A7F-480F8F576B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1615</Words>
  <Application>Microsoft Office PowerPoint</Application>
  <PresentationFormat>Breitbild</PresentationFormat>
  <Paragraphs>376</Paragraphs>
  <Slides>25</Slides>
  <Notes>20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Frutiger 45 light</vt:lpstr>
      <vt:lpstr>Wingdings</vt:lpstr>
      <vt:lpstr>Wingdings 3</vt:lpstr>
      <vt:lpstr>Rückblick</vt:lpstr>
      <vt:lpstr>Beteiligung Psychiatrie-Erfahrener</vt:lpstr>
      <vt:lpstr>Was Sie heute erwartet</vt:lpstr>
      <vt:lpstr>EXperienced INvolvement</vt:lpstr>
      <vt:lpstr>Warum?</vt:lpstr>
      <vt:lpstr>Grundsätze von EX-IN</vt:lpstr>
      <vt:lpstr>Aufgaben von EX-IN Deutschland </vt:lpstr>
      <vt:lpstr>PowerPoint-Präsentation</vt:lpstr>
      <vt:lpstr>Die Qualifizierung und  Methoden</vt:lpstr>
      <vt:lpstr>Regulär innerhalb 15 Monate – länger möglich</vt:lpstr>
      <vt:lpstr>Die Module</vt:lpstr>
      <vt:lpstr>Zusätzlich zu den Modulen</vt:lpstr>
      <vt:lpstr>Erfahrungswissen: Mehr als nur  Erfahrungen</vt:lpstr>
      <vt:lpstr>Zum Erfahrungswissen kommen</vt:lpstr>
      <vt:lpstr>Ergebnissicherung</vt:lpstr>
      <vt:lpstr>Kosten der Kurse</vt:lpstr>
      <vt:lpstr>Theorie und Praxis</vt:lpstr>
      <vt:lpstr>Aspekte der Genesungsbegleitung</vt:lpstr>
      <vt:lpstr>Unsere Tätigkeiten – Einsatzmöglichkeiten</vt:lpstr>
      <vt:lpstr>Voraussetzungen + Bewerbung</vt:lpstr>
      <vt:lpstr>Voraussetzungen Kurs: </vt:lpstr>
      <vt:lpstr>Kurs Karlsruhe</vt:lpstr>
      <vt:lpstr>Kontakt</vt:lpstr>
      <vt:lpstr>Modultermine </vt:lpstr>
      <vt:lpstr>Anfahrt</vt:lpstr>
      <vt:lpstr>Literatur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EX-IN – Was steckt dahinter?</dc:title>
  <dc:creator>CFlader</dc:creator>
  <cp:lastModifiedBy>Catharina Flader</cp:lastModifiedBy>
  <cp:revision>236</cp:revision>
  <cp:lastPrinted>2019-01-31T20:57:44Z</cp:lastPrinted>
  <dcterms:created xsi:type="dcterms:W3CDTF">2018-12-10T18:35:23Z</dcterms:created>
  <dcterms:modified xsi:type="dcterms:W3CDTF">2025-04-11T09:09:43Z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0x010100974159DDD87697488463E6576ABB78F9</vt:lpwstr>
  </property>
  <property fmtid="{D5CDD505-2E9C-101B-9397-08002B2CF9AE}" pid="3" name="MediaServiceImageTags">
    <vt:lpwstr/>
  </property>
</Properties>
</file>